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3" roundtripDataSignature="AMtx7mh4r51ArfblWJ1AEhlcwdR9Xn4t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customschemas.google.com/relationships/presentationmetadata" Target="metadata"/><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cdc77a829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bcdc77a829_0_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fee8c46a7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ffee8c46a7_1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fee8c46a7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ffee8c46a7_1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fee8c46a7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ffee8c46a7_1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fee8c46a7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ffee8c46a7_1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c84eabb69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6c84eabb69_2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8349ea0d9a_10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8349ea0d9a_109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bef7e6085b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1bef7e6085b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1bef7e6085b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bcdc77a829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bcdc77a829_0_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7e542c8691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17e542c8691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17e542c8691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a6bdf67d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ba6bdf67db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bcdc77a829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1bcdc77a829_0_1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cdc77a829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1bcdc77a829_0_1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cdc77a829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1bcdc77a829_0_1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6c84eabb69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6c84eabb69_2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a6bdf67d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1ba6bdf67db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a6bdf67d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1ba6bdf67db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8349ea0d9a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18349ea0d9a_1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bef7e6085b_0_2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bef7e6085b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bef7e6085b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cdc77a829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bcdc77a82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bcdc77a829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bcdc77a829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bcdc77a82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bcdc77a82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8349ea0d9a_1_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8349ea0d9a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8349ea0d9a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bcdc77a829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cdc77a829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1bcdc77a829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bcdc77a829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bcdc77a829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1bcdc77a829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8589f0eab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8589f0eab1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fee8c46a7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ffee8c46a7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bcdc77a829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1bcdc77a829_0_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a06764c5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8a06764c5b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cdc77a82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1bcdc77a829_0_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6c84eabb69_2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16c84eabb69_2_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8589f0eab1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8589f0eab1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18589f0eab1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b06eff6c2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1b06eff6c21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b9d1160517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1b9d1160517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b9d116051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1b9d116051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b9d1160517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1b9d1160517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e08612a07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e08612a0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6e08612a0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fee8c46a7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fee8c46a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ffee8c46a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fee8c46a7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fee8c46a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ffee8c46a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bcdc77a829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bcdc77a829_0_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10"/>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3" name="Google Shape;13;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1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20"/>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Google Shape;75;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Google Shape;76;p2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2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2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5" name="Google Shape;25;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9" name="Google Shape;39;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0" name="Google Shape;40;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1" name="Google Shape;4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1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1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1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7" name="Google Shape;57;p1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8"/>
          <p:cNvSpPr/>
          <p:nvPr>
            <p:ph idx="2" type="pic"/>
          </p:nvPr>
        </p:nvSpPr>
        <p:spPr>
          <a:xfrm>
            <a:off x="1792288" y="612775"/>
            <a:ext cx="5486400" cy="4114800"/>
          </a:xfrm>
          <a:prstGeom prst="rect">
            <a:avLst/>
          </a:prstGeom>
          <a:noFill/>
          <a:ln>
            <a:noFill/>
          </a:ln>
        </p:spPr>
      </p:sp>
      <p:sp>
        <p:nvSpPr>
          <p:cNvPr id="63" name="Google Shape;63;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4" name="Google Shape;64;p1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hyperlink" Target="https://www.waveshare.com/product/rpi-camera-v2.htm" TargetMode="External"/><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hyperlink" Target="https://github.com/dusty-nv/jetson-inference/blob/master/docs/detectnet-console-2.md" TargetMode="External"/></Relationships>
</file>

<file path=ppt/slides/_rels/slide17.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19.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17.png"/><Relationship Id="rId15" Type="http://schemas.openxmlformats.org/officeDocument/2006/relationships/image" Target="../media/image47.jpg"/><Relationship Id="rId14" Type="http://schemas.openxmlformats.org/officeDocument/2006/relationships/image" Target="../media/image18.png"/><Relationship Id="rId17" Type="http://schemas.openxmlformats.org/officeDocument/2006/relationships/image" Target="../media/image25.png"/><Relationship Id="rId16" Type="http://schemas.openxmlformats.org/officeDocument/2006/relationships/image" Target="../media/image24.png"/><Relationship Id="rId5" Type="http://schemas.openxmlformats.org/officeDocument/2006/relationships/image" Target="../media/image12.png"/><Relationship Id="rId19" Type="http://schemas.openxmlformats.org/officeDocument/2006/relationships/image" Target="../media/image20.png"/><Relationship Id="rId6" Type="http://schemas.openxmlformats.org/officeDocument/2006/relationships/image" Target="../media/image49.jpg"/><Relationship Id="rId18" Type="http://schemas.openxmlformats.org/officeDocument/2006/relationships/image" Target="../media/image22.png"/><Relationship Id="rId7" Type="http://schemas.openxmlformats.org/officeDocument/2006/relationships/image" Target="../media/image8.pn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google.com/presentation/d/1cCeMHUpsSFOgPN5odmHXncWkYEUl-6fNVQ77BbnpAJ4/edit?usp=sharing" TargetMode="External"/><Relationship Id="rId4" Type="http://schemas.openxmlformats.org/officeDocument/2006/relationships/hyperlink" Target="https://github.com/dusty-nv/jetson-inference" TargetMode="External"/><Relationship Id="rId5" Type="http://schemas.openxmlformats.org/officeDocument/2006/relationships/hyperlink" Target="https://developer.nvidia.com/embedded/jetpack-sdk-45-archive" TargetMode="External"/></Relationships>
</file>

<file path=ppt/slides/_rels/slide2.xml.rels><?xml version="1.0" encoding="UTF-8" standalone="yes"?><Relationships xmlns="http://schemas.openxmlformats.org/package/2006/relationships"><Relationship Id="rId20" Type="http://schemas.openxmlformats.org/officeDocument/2006/relationships/slide" Target="/ppt/slides/slide44.xml"/><Relationship Id="rId11" Type="http://schemas.openxmlformats.org/officeDocument/2006/relationships/slide" Target="/ppt/slides/slide21.xml"/><Relationship Id="rId10" Type="http://schemas.openxmlformats.org/officeDocument/2006/relationships/slide" Target="/ppt/slides/slide20.xml"/><Relationship Id="rId21" Type="http://schemas.openxmlformats.org/officeDocument/2006/relationships/slide" Target="/ppt/slides/slide45.xml"/><Relationship Id="rId13" Type="http://schemas.openxmlformats.org/officeDocument/2006/relationships/slide" Target="/ppt/slides/slide28.xml"/><Relationship Id="rId12" Type="http://schemas.openxmlformats.org/officeDocument/2006/relationships/slide" Target="/ppt/slides/slide25.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8.xml"/><Relationship Id="rId15" Type="http://schemas.openxmlformats.org/officeDocument/2006/relationships/slide" Target="/ppt/slides/slide36.xml"/><Relationship Id="rId14" Type="http://schemas.openxmlformats.org/officeDocument/2006/relationships/slide" Target="/ppt/slides/slide35.xml"/><Relationship Id="rId17" Type="http://schemas.openxmlformats.org/officeDocument/2006/relationships/slide" Target="/ppt/slides/slide40.xml"/><Relationship Id="rId16" Type="http://schemas.openxmlformats.org/officeDocument/2006/relationships/slide" Target="/ppt/slides/slide38.xml"/><Relationship Id="rId5" Type="http://schemas.openxmlformats.org/officeDocument/2006/relationships/slide" Target="/ppt/slides/slide5.xml"/><Relationship Id="rId19" Type="http://schemas.openxmlformats.org/officeDocument/2006/relationships/slide" Target="/ppt/slides/slide43.xml"/><Relationship Id="rId6" Type="http://schemas.openxmlformats.org/officeDocument/2006/relationships/slide" Target="/ppt/slides/slide8.xml"/><Relationship Id="rId18" Type="http://schemas.openxmlformats.org/officeDocument/2006/relationships/slide" Target="/ppt/slides/slide42.xml"/><Relationship Id="rId7" Type="http://schemas.openxmlformats.org/officeDocument/2006/relationships/slide" Target="/ppt/slides/slide9.xml"/><Relationship Id="rId8"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google.com/document/d/1zxXWrhZquiRAq2lARWC_oSfjJx4mTcNcrNoBi8vthRA/edit?usp=sharing" TargetMode="External"/><Relationship Id="rId4" Type="http://schemas.openxmlformats.org/officeDocument/2006/relationships/slide" Target="/ppt/slides/slide6.xml"/><Relationship Id="rId5" Type="http://schemas.openxmlformats.org/officeDocument/2006/relationships/hyperlink" Target="https://docs.google.com/presentation/d/1cCeMHUpsSFOgPN5odmHXncWkYEUl-6fNVQ77BbnpAJ4/edit?usp=sharing" TargetMode="External"/><Relationship Id="rId6" Type="http://schemas.openxmlformats.org/officeDocument/2006/relationships/hyperlink" Target="https://gstreamer.freedesktop.org/documentation/installing/index.html?gi-language=c" TargetMode="External"/><Relationship Id="rId7" Type="http://schemas.openxmlformats.org/officeDocument/2006/relationships/hyperlink" Target="https://github.com/dusty-nv/jetson-inference/blob/master/docs/aux-streaming.md#viewing-rtp-remotel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11.xml"/><Relationship Id="rId4" Type="http://schemas.openxmlformats.org/officeDocument/2006/relationships/hyperlink" Target="https://ubuntu.com/tutorials/command-line-for-beginners#1-overview" TargetMode="External"/><Relationship Id="rId5" Type="http://schemas.openxmlformats.org/officeDocument/2006/relationships/hyperlink" Target="https://opensource.com/article/19/3/getting-started-vim" TargetMode="External"/><Relationship Id="rId6" Type="http://schemas.openxmlformats.org/officeDocument/2006/relationships/hyperlink" Target="https://linuxize.com/post/how-to-use-scp-command-to-securely-transfer-fil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vat.org/" TargetMode="External"/><Relationship Id="rId4" Type="http://schemas.openxmlformats.org/officeDocument/2006/relationships/hyperlink" Target="https://github.com/maheriya/cvat/blob/master/cvat/apps/documentation/installation.md" TargetMode="External"/><Relationship Id="rId9" Type="http://schemas.openxmlformats.org/officeDocument/2006/relationships/hyperlink" Target="https://github.com/maheriya/cvat/blob/master/cvat/apps/documentation/user_guide.md" TargetMode="External"/><Relationship Id="rId5" Type="http://schemas.openxmlformats.org/officeDocument/2006/relationships/hyperlink" Target="https://github.com/maheriya/cvat/blob/master/cvat/apps/documentation/user_guide.md" TargetMode="External"/><Relationship Id="rId6" Type="http://schemas.openxmlformats.org/officeDocument/2006/relationships/hyperlink" Target="https://github.com/maheriya/cvat/blob/master/cvat/apps/documentation/user_guide.md" TargetMode="External"/><Relationship Id="rId7" Type="http://schemas.openxmlformats.org/officeDocument/2006/relationships/hyperlink" Target="https://cvat.org/" TargetMode="External"/><Relationship Id="rId8" Type="http://schemas.openxmlformats.org/officeDocument/2006/relationships/hyperlink" Target="https://github.com/maheriya/cvat/blob/master/cvat/apps/documentation/installation.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dusty-nv/jetson-inference/blob/master/docs/pytorch-collect-detection.md#training-your-model" TargetMode="External"/><Relationship Id="rId4" Type="http://schemas.openxmlformats.org/officeDocument/2006/relationships/hyperlink" Target="https://www.ibm.com/cloud/learn/overfitt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dusty-nv/jetson-inference/blob/master/c/detectNet.h#L10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drive.google.com/file/d/1i93i6m6gp7oync_OW6owAoTGxzNkZAJF/view" TargetMode="Externa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jetbot.org/master/examples/collision_avoidance.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drive.google.com/file/d/17uC1wB1ic_4OvtQQceKbBwnkkuVdX7CD/view" TargetMode="External"/><Relationship Id="rId4"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nvidia.com/en-us/on-demand/session/gtcspring21-s31151/" TargetMode="External"/><Relationship Id="rId4" Type="http://schemas.openxmlformats.org/officeDocument/2006/relationships/hyperlink" Target="https://www.nvidia.com/en-us/on-demand/session/gtcfall22-a41101/?playlistId=playList-5d17c33f-65f5-4fb1-9fed-bc5b7f4dec44" TargetMode="External"/><Relationship Id="rId5" Type="http://schemas.openxmlformats.org/officeDocument/2006/relationships/hyperlink" Target="https://www.youtube.com/watch?v=4APkMJdiudU" TargetMode="External"/><Relationship Id="rId6" Type="http://schemas.openxmlformats.org/officeDocument/2006/relationships/hyperlink" Target="https://www.nvidia.com/en-us/edge-computing/5g/" TargetMode="External"/><Relationship Id="rId7" Type="http://schemas.openxmlformats.org/officeDocument/2006/relationships/hyperlink" Target="https://github.com/dusty-nv/jetson-inference/blob/master/docs/pytorch-collect-detection.md#training-your-model" TargetMode="External"/><Relationship Id="rId8" Type="http://schemas.openxmlformats.org/officeDocument/2006/relationships/hyperlink" Target="https://gstreamer.freedesktop.org/documentation/installing/index.html?gi-language=c"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39.png"/><Relationship Id="rId5" Type="http://schemas.openxmlformats.org/officeDocument/2006/relationships/oleObject" Target="../embeddings/oleObject1.bin"/><Relationship Id="rId6" Type="http://schemas.openxmlformats.org/officeDocument/2006/relationships/image" Target="../media/image40.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drive.google.com/file/d/1IJzyQy3jSgYhfA28cJU5B-9gjmJCGB-P/view"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2.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hyperlink" Target="https://docs.google.com/document/d/1zxXWrhZquiRAq2lARWC_oSfjJx4mTcNcrNoBi8vthRA/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aveshare.com/catalog/product/view/id/3755" TargetMode="External"/><Relationship Id="rId4" Type="http://schemas.openxmlformats.org/officeDocument/2006/relationships/hyperlink" Target="https://www.amazon.com/Waveshare-JetBot-AI-Kit-Accessories/dp/B07V8JL4TF/?th=1" TargetMode="External"/><Relationship Id="rId5" Type="http://schemas.openxmlformats.org/officeDocument/2006/relationships/hyperlink" Target="https://www.waveshare.com/wiki/JetBot_AI_Kit" TargetMode="External"/><Relationship Id="rId6" Type="http://schemas.openxmlformats.org/officeDocument/2006/relationships/hyperlink" Target="https://www.waveshare.com/wiki/JetBot_AI_Kit_Assemble_Manual" TargetMode="External"/><Relationship Id="rId7" Type="http://schemas.openxmlformats.org/officeDocument/2006/relationships/hyperlink" Target="https://github.com/NVIDIA-AI-IOT/jetbot/tree/master/docs/imag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p:nvPr/>
        </p:nvSpPr>
        <p:spPr>
          <a:xfrm>
            <a:off x="642937" y="1931106"/>
            <a:ext cx="811530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Calibri"/>
                <a:ea typeface="Calibri"/>
                <a:cs typeface="Calibri"/>
                <a:sym typeface="Calibri"/>
              </a:rPr>
              <a:t>Autonomous JetBot Project</a:t>
            </a:r>
            <a:endParaRPr b="1" sz="32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3200">
                <a:solidFill>
                  <a:schemeClr val="dk1"/>
                </a:solidFill>
                <a:latin typeface="Calibri"/>
                <a:ea typeface="Calibri"/>
                <a:cs typeface="Calibri"/>
                <a:sym typeface="Calibri"/>
              </a:rPr>
              <a:t> </a:t>
            </a:r>
            <a:endParaRPr/>
          </a:p>
        </p:txBody>
      </p:sp>
      <p:sp>
        <p:nvSpPr>
          <p:cNvPr id="84" name="Google Shape;84;p1"/>
          <p:cNvSpPr/>
          <p:nvPr/>
        </p:nvSpPr>
        <p:spPr>
          <a:xfrm>
            <a:off x="897256" y="3320838"/>
            <a:ext cx="73597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0000"/>
                </a:solidFill>
                <a:latin typeface="Calibri"/>
                <a:ea typeface="Calibri"/>
                <a:cs typeface="Calibri"/>
                <a:sym typeface="Calibri"/>
              </a:rPr>
              <a:t> Kwai Wong, Patrick Lau, Franklin Zhang, Eric Zhao</a:t>
            </a:r>
            <a:endParaRPr b="1" sz="2400">
              <a:solidFill>
                <a:srgbClr val="000000"/>
              </a:solidFill>
              <a:latin typeface="Calibri"/>
              <a:ea typeface="Calibri"/>
              <a:cs typeface="Calibri"/>
              <a:sym typeface="Calibri"/>
            </a:endParaRPr>
          </a:p>
          <a:p>
            <a:pPr indent="0" lvl="0" marL="0" marR="0" rtl="0" algn="ctr">
              <a:spcBef>
                <a:spcPts val="0"/>
              </a:spcBef>
              <a:spcAft>
                <a:spcPts val="0"/>
              </a:spcAft>
              <a:buNone/>
            </a:pPr>
            <a:r>
              <a:rPr b="1" lang="en-US" sz="2400">
                <a:solidFill>
                  <a:srgbClr val="000000"/>
                </a:solidFill>
                <a:latin typeface="Calibri"/>
                <a:ea typeface="Calibri"/>
                <a:cs typeface="Calibri"/>
                <a:sym typeface="Calibri"/>
              </a:rPr>
              <a:t>University of Tennessee, Knoxville</a:t>
            </a:r>
            <a:endParaRPr sz="2400">
              <a:solidFill>
                <a:schemeClr val="dk1"/>
              </a:solidFill>
              <a:latin typeface="Calibri"/>
              <a:ea typeface="Calibri"/>
              <a:cs typeface="Calibri"/>
              <a:sym typeface="Calibri"/>
            </a:endParaRPr>
          </a:p>
        </p:txBody>
      </p:sp>
      <p:sp>
        <p:nvSpPr>
          <p:cNvPr id="85" name="Google Shape;85;p1"/>
          <p:cNvSpPr/>
          <p:nvPr/>
        </p:nvSpPr>
        <p:spPr>
          <a:xfrm>
            <a:off x="869088" y="5704127"/>
            <a:ext cx="73597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000000"/>
                </a:solidFill>
                <a:latin typeface="Calibri"/>
                <a:ea typeface="Calibri"/>
                <a:cs typeface="Calibri"/>
                <a:sym typeface="Calibri"/>
              </a:rPr>
              <a:t> 2022 - 2023</a:t>
            </a:r>
            <a:endParaRPr b="1" sz="2400">
              <a:solidFill>
                <a:srgbClr val="000000"/>
              </a:solidFill>
              <a:latin typeface="Calibri"/>
              <a:ea typeface="Calibri"/>
              <a:cs typeface="Calibri"/>
              <a:sym typeface="Calibri"/>
            </a:endParaRPr>
          </a:p>
        </p:txBody>
      </p:sp>
      <p:cxnSp>
        <p:nvCxnSpPr>
          <p:cNvPr id="86" name="Google Shape;86;p1"/>
          <p:cNvCxnSpPr/>
          <p:nvPr/>
        </p:nvCxnSpPr>
        <p:spPr>
          <a:xfrm>
            <a:off x="152488" y="848623"/>
            <a:ext cx="8800066" cy="0"/>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0000">
              <a:srgbClr val="000000">
                <a:alpha val="37647"/>
              </a:srgbClr>
            </a:outerShdw>
          </a:effectLst>
        </p:spPr>
      </p:cxnSp>
      <p:pic>
        <p:nvPicPr>
          <p:cNvPr descr="mage result for logo of University of Tennessee" id="87" name="Google Shape;87;p1"/>
          <p:cNvPicPr preferRelativeResize="0"/>
          <p:nvPr/>
        </p:nvPicPr>
        <p:blipFill rotWithShape="1">
          <a:blip r:embed="rId3">
            <a:alphaModFix/>
          </a:blip>
          <a:srcRect b="0" l="0" r="0" t="0"/>
          <a:stretch/>
        </p:blipFill>
        <p:spPr>
          <a:xfrm>
            <a:off x="283569" y="-233859"/>
            <a:ext cx="2197980" cy="1388197"/>
          </a:xfrm>
          <a:prstGeom prst="rect">
            <a:avLst/>
          </a:prstGeom>
          <a:noFill/>
          <a:ln>
            <a:noFill/>
          </a:ln>
        </p:spPr>
      </p:pic>
      <p:pic>
        <p:nvPicPr>
          <p:cNvPr descr="NSF_color_logo" id="88" name="Google Shape;88;p1"/>
          <p:cNvPicPr preferRelativeResize="0"/>
          <p:nvPr/>
        </p:nvPicPr>
        <p:blipFill rotWithShape="1">
          <a:blip r:embed="rId4">
            <a:alphaModFix/>
          </a:blip>
          <a:srcRect b="0" l="0" r="0" t="0"/>
          <a:stretch/>
        </p:blipFill>
        <p:spPr>
          <a:xfrm>
            <a:off x="8199595" y="53616"/>
            <a:ext cx="708427" cy="708427"/>
          </a:xfrm>
          <a:prstGeom prst="rect">
            <a:avLst/>
          </a:prstGeom>
          <a:noFill/>
          <a:ln>
            <a:noFill/>
          </a:ln>
        </p:spPr>
      </p:pic>
      <p:pic>
        <p:nvPicPr>
          <p:cNvPr id="89" name="Google Shape;89;p1"/>
          <p:cNvPicPr preferRelativeResize="0"/>
          <p:nvPr/>
        </p:nvPicPr>
        <p:blipFill rotWithShape="1">
          <a:blip r:embed="rId5">
            <a:alphaModFix/>
          </a:blip>
          <a:srcRect b="9408" l="0" r="0" t="29579"/>
          <a:stretch/>
        </p:blipFill>
        <p:spPr>
          <a:xfrm>
            <a:off x="0" y="4670250"/>
            <a:ext cx="2689402" cy="2187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1bcdc77a829_0_118"/>
          <p:cNvPicPr preferRelativeResize="0"/>
          <p:nvPr/>
        </p:nvPicPr>
        <p:blipFill>
          <a:blip r:embed="rId3">
            <a:alphaModFix/>
          </a:blip>
          <a:stretch>
            <a:fillRect/>
          </a:stretch>
        </p:blipFill>
        <p:spPr>
          <a:xfrm>
            <a:off x="0" y="6"/>
            <a:ext cx="9144003" cy="68579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ffee8c46a7_1_38"/>
          <p:cNvSpPr txBox="1"/>
          <p:nvPr/>
        </p:nvSpPr>
        <p:spPr>
          <a:xfrm>
            <a:off x="4572000" y="1048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5" name="Google Shape;185;gffee8c46a7_1_38"/>
          <p:cNvSpPr txBox="1"/>
          <p:nvPr/>
        </p:nvSpPr>
        <p:spPr>
          <a:xfrm>
            <a:off x="683100" y="244300"/>
            <a:ext cx="7632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Wiring, Antennas, Charging (back view)</a:t>
            </a:r>
            <a:endParaRPr sz="2400">
              <a:solidFill>
                <a:schemeClr val="dk1"/>
              </a:solidFill>
              <a:latin typeface="Calibri"/>
              <a:ea typeface="Calibri"/>
              <a:cs typeface="Calibri"/>
              <a:sym typeface="Calibri"/>
            </a:endParaRPr>
          </a:p>
        </p:txBody>
      </p:sp>
      <p:sp>
        <p:nvSpPr>
          <p:cNvPr id="186" name="Google Shape;186;gffee8c46a7_1_38"/>
          <p:cNvSpPr txBox="1"/>
          <p:nvPr/>
        </p:nvSpPr>
        <p:spPr>
          <a:xfrm>
            <a:off x="86400" y="5908650"/>
            <a:ext cx="90489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The fan cools the heat sink, which assists cooling as it absorbs heat from the Jetson Nano and has a greater area of contact with the cool air. The communication and power wire supplies power to the Jetson Nano from the batteries and allows it to communicate with the </a:t>
            </a:r>
            <a:r>
              <a:rPr lang="en-US" sz="1600">
                <a:solidFill>
                  <a:schemeClr val="dk1"/>
                </a:solidFill>
                <a:latin typeface="Calibri"/>
                <a:ea typeface="Calibri"/>
                <a:cs typeface="Calibri"/>
                <a:sym typeface="Calibri"/>
              </a:rPr>
              <a:t>JetBot</a:t>
            </a:r>
            <a:r>
              <a:rPr lang="en-US" sz="1600">
                <a:solidFill>
                  <a:schemeClr val="dk1"/>
                </a:solidFill>
                <a:latin typeface="Calibri"/>
                <a:ea typeface="Calibri"/>
                <a:cs typeface="Calibri"/>
                <a:sym typeface="Calibri"/>
              </a:rPr>
              <a:t> Expansion Board and motors.</a:t>
            </a:r>
            <a:endParaRPr sz="1600">
              <a:solidFill>
                <a:schemeClr val="dk1"/>
              </a:solidFill>
              <a:latin typeface="Calibri"/>
              <a:ea typeface="Calibri"/>
              <a:cs typeface="Calibri"/>
              <a:sym typeface="Calibri"/>
            </a:endParaRPr>
          </a:p>
        </p:txBody>
      </p:sp>
      <p:pic>
        <p:nvPicPr>
          <p:cNvPr id="187" name="Google Shape;187;gffee8c46a7_1_38"/>
          <p:cNvPicPr preferRelativeResize="0"/>
          <p:nvPr/>
        </p:nvPicPr>
        <p:blipFill>
          <a:blip r:embed="rId3">
            <a:alphaModFix/>
          </a:blip>
          <a:stretch>
            <a:fillRect/>
          </a:stretch>
        </p:blipFill>
        <p:spPr>
          <a:xfrm>
            <a:off x="1714488" y="910025"/>
            <a:ext cx="5715036" cy="4286277"/>
          </a:xfrm>
          <a:prstGeom prst="rect">
            <a:avLst/>
          </a:prstGeom>
          <a:noFill/>
          <a:ln>
            <a:noFill/>
          </a:ln>
        </p:spPr>
      </p:pic>
      <p:sp>
        <p:nvSpPr>
          <p:cNvPr id="188" name="Google Shape;188;gffee8c46a7_1_38"/>
          <p:cNvSpPr txBox="1"/>
          <p:nvPr/>
        </p:nvSpPr>
        <p:spPr>
          <a:xfrm>
            <a:off x="7192500" y="5335325"/>
            <a:ext cx="1295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Charging Port</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(for batteries)</a:t>
            </a:r>
            <a:endParaRPr sz="1500">
              <a:solidFill>
                <a:schemeClr val="dk1"/>
              </a:solidFill>
              <a:latin typeface="Calibri"/>
              <a:ea typeface="Calibri"/>
              <a:cs typeface="Calibri"/>
              <a:sym typeface="Calibri"/>
            </a:endParaRPr>
          </a:p>
        </p:txBody>
      </p:sp>
      <p:cxnSp>
        <p:nvCxnSpPr>
          <p:cNvPr id="189" name="Google Shape;189;gffee8c46a7_1_38"/>
          <p:cNvCxnSpPr>
            <a:stCxn id="188" idx="0"/>
          </p:cNvCxnSpPr>
          <p:nvPr/>
        </p:nvCxnSpPr>
        <p:spPr>
          <a:xfrm rot="10800000">
            <a:off x="6405750" y="4326125"/>
            <a:ext cx="1434300" cy="1009200"/>
          </a:xfrm>
          <a:prstGeom prst="straightConnector1">
            <a:avLst/>
          </a:prstGeom>
          <a:noFill/>
          <a:ln cap="flat" cmpd="sng" w="38100">
            <a:solidFill>
              <a:schemeClr val="accent6"/>
            </a:solidFill>
            <a:prstDash val="solid"/>
            <a:round/>
            <a:headEnd len="med" w="med" type="none"/>
            <a:tailEnd len="med" w="med" type="triangle"/>
          </a:ln>
        </p:spPr>
      </p:cxnSp>
      <p:sp>
        <p:nvSpPr>
          <p:cNvPr id="190" name="Google Shape;190;gffee8c46a7_1_38"/>
          <p:cNvSpPr txBox="1"/>
          <p:nvPr/>
        </p:nvSpPr>
        <p:spPr>
          <a:xfrm>
            <a:off x="3161525" y="5275413"/>
            <a:ext cx="20166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Communication and Power Wire</a:t>
            </a:r>
            <a:endParaRPr sz="1500">
              <a:solidFill>
                <a:schemeClr val="dk1"/>
              </a:solidFill>
              <a:latin typeface="Calibri"/>
              <a:ea typeface="Calibri"/>
              <a:cs typeface="Calibri"/>
              <a:sym typeface="Calibri"/>
            </a:endParaRPr>
          </a:p>
        </p:txBody>
      </p:sp>
      <p:cxnSp>
        <p:nvCxnSpPr>
          <p:cNvPr id="191" name="Google Shape;191;gffee8c46a7_1_38"/>
          <p:cNvCxnSpPr>
            <a:stCxn id="190" idx="0"/>
          </p:cNvCxnSpPr>
          <p:nvPr/>
        </p:nvCxnSpPr>
        <p:spPr>
          <a:xfrm flipH="1" rot="10800000">
            <a:off x="4169825" y="4821513"/>
            <a:ext cx="422100" cy="453900"/>
          </a:xfrm>
          <a:prstGeom prst="straightConnector1">
            <a:avLst/>
          </a:prstGeom>
          <a:noFill/>
          <a:ln cap="flat" cmpd="sng" w="38100">
            <a:solidFill>
              <a:schemeClr val="accent6"/>
            </a:solidFill>
            <a:prstDash val="solid"/>
            <a:round/>
            <a:headEnd len="med" w="med" type="none"/>
            <a:tailEnd len="med" w="med" type="triangle"/>
          </a:ln>
        </p:spPr>
      </p:cxnSp>
      <p:sp>
        <p:nvSpPr>
          <p:cNvPr id="192" name="Google Shape;192;gffee8c46a7_1_38"/>
          <p:cNvSpPr txBox="1"/>
          <p:nvPr/>
        </p:nvSpPr>
        <p:spPr>
          <a:xfrm>
            <a:off x="121175" y="1654325"/>
            <a:ext cx="14343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Fan Connection</a:t>
            </a:r>
            <a:endParaRPr sz="1500">
              <a:solidFill>
                <a:schemeClr val="dk1"/>
              </a:solidFill>
              <a:latin typeface="Calibri"/>
              <a:ea typeface="Calibri"/>
              <a:cs typeface="Calibri"/>
              <a:sym typeface="Calibri"/>
            </a:endParaRPr>
          </a:p>
        </p:txBody>
      </p:sp>
      <p:cxnSp>
        <p:nvCxnSpPr>
          <p:cNvPr id="193" name="Google Shape;193;gffee8c46a7_1_38"/>
          <p:cNvCxnSpPr>
            <a:stCxn id="192" idx="3"/>
          </p:cNvCxnSpPr>
          <p:nvPr/>
        </p:nvCxnSpPr>
        <p:spPr>
          <a:xfrm>
            <a:off x="1555475" y="1815875"/>
            <a:ext cx="2607300" cy="859500"/>
          </a:xfrm>
          <a:prstGeom prst="straightConnector1">
            <a:avLst/>
          </a:prstGeom>
          <a:noFill/>
          <a:ln cap="flat" cmpd="sng" w="38100">
            <a:solidFill>
              <a:schemeClr val="accent6"/>
            </a:solidFill>
            <a:prstDash val="solid"/>
            <a:round/>
            <a:headEnd len="med" w="med" type="none"/>
            <a:tailEnd len="med" w="med" type="triangle"/>
          </a:ln>
        </p:spPr>
      </p:cxnSp>
      <p:sp>
        <p:nvSpPr>
          <p:cNvPr id="194" name="Google Shape;194;gffee8c46a7_1_38"/>
          <p:cNvSpPr txBox="1"/>
          <p:nvPr/>
        </p:nvSpPr>
        <p:spPr>
          <a:xfrm>
            <a:off x="7840050" y="706000"/>
            <a:ext cx="1295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Cooling Fan</a:t>
            </a:r>
            <a:endParaRPr sz="1500">
              <a:solidFill>
                <a:schemeClr val="dk1"/>
              </a:solidFill>
              <a:latin typeface="Calibri"/>
              <a:ea typeface="Calibri"/>
              <a:cs typeface="Calibri"/>
              <a:sym typeface="Calibri"/>
            </a:endParaRPr>
          </a:p>
        </p:txBody>
      </p:sp>
      <p:cxnSp>
        <p:nvCxnSpPr>
          <p:cNvPr id="195" name="Google Shape;195;gffee8c46a7_1_38"/>
          <p:cNvCxnSpPr>
            <a:stCxn id="194" idx="1"/>
          </p:cNvCxnSpPr>
          <p:nvPr/>
        </p:nvCxnSpPr>
        <p:spPr>
          <a:xfrm flipH="1">
            <a:off x="4921350" y="867550"/>
            <a:ext cx="2918700" cy="490200"/>
          </a:xfrm>
          <a:prstGeom prst="straightConnector1">
            <a:avLst/>
          </a:prstGeom>
          <a:noFill/>
          <a:ln cap="flat" cmpd="sng" w="38100">
            <a:solidFill>
              <a:schemeClr val="accent6"/>
            </a:solidFill>
            <a:prstDash val="solid"/>
            <a:round/>
            <a:headEnd len="med" w="med" type="none"/>
            <a:tailEnd len="med" w="med" type="triangle"/>
          </a:ln>
        </p:spPr>
      </p:cxnSp>
      <p:sp>
        <p:nvSpPr>
          <p:cNvPr id="196" name="Google Shape;196;gffee8c46a7_1_38"/>
          <p:cNvSpPr txBox="1"/>
          <p:nvPr/>
        </p:nvSpPr>
        <p:spPr>
          <a:xfrm>
            <a:off x="8014650" y="1580450"/>
            <a:ext cx="945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Heat Sink</a:t>
            </a:r>
            <a:endParaRPr sz="1500">
              <a:solidFill>
                <a:schemeClr val="dk1"/>
              </a:solidFill>
              <a:latin typeface="Calibri"/>
              <a:ea typeface="Calibri"/>
              <a:cs typeface="Calibri"/>
              <a:sym typeface="Calibri"/>
            </a:endParaRPr>
          </a:p>
        </p:txBody>
      </p:sp>
      <p:cxnSp>
        <p:nvCxnSpPr>
          <p:cNvPr id="197" name="Google Shape;197;gffee8c46a7_1_38"/>
          <p:cNvCxnSpPr>
            <a:stCxn id="196" idx="1"/>
          </p:cNvCxnSpPr>
          <p:nvPr/>
        </p:nvCxnSpPr>
        <p:spPr>
          <a:xfrm flipH="1">
            <a:off x="5562450" y="1742000"/>
            <a:ext cx="2452200" cy="434100"/>
          </a:xfrm>
          <a:prstGeom prst="straightConnector1">
            <a:avLst/>
          </a:prstGeom>
          <a:noFill/>
          <a:ln cap="flat" cmpd="sng" w="38100">
            <a:solidFill>
              <a:schemeClr val="accent6"/>
            </a:solidFill>
            <a:prstDash val="solid"/>
            <a:round/>
            <a:headEnd len="med" w="med" type="none"/>
            <a:tailEnd len="med" w="med" type="triangle"/>
          </a:ln>
        </p:spPr>
      </p:cxnSp>
      <p:cxnSp>
        <p:nvCxnSpPr>
          <p:cNvPr id="198" name="Google Shape;198;gffee8c46a7_1_38"/>
          <p:cNvCxnSpPr>
            <a:stCxn id="190" idx="0"/>
          </p:cNvCxnSpPr>
          <p:nvPr/>
        </p:nvCxnSpPr>
        <p:spPr>
          <a:xfrm flipH="1" rot="10800000">
            <a:off x="4169825" y="3084513"/>
            <a:ext cx="202500" cy="2190900"/>
          </a:xfrm>
          <a:prstGeom prst="straightConnector1">
            <a:avLst/>
          </a:prstGeom>
          <a:noFill/>
          <a:ln cap="flat" cmpd="sng" w="38100">
            <a:solidFill>
              <a:schemeClr val="accent6"/>
            </a:solidFill>
            <a:prstDash val="solid"/>
            <a:round/>
            <a:headEnd len="med" w="med" type="none"/>
            <a:tailEnd len="med" w="med" type="triangle"/>
          </a:ln>
        </p:spPr>
      </p:cxnSp>
      <p:sp>
        <p:nvSpPr>
          <p:cNvPr id="199" name="Google Shape;199;gffee8c46a7_1_38"/>
          <p:cNvSpPr txBox="1"/>
          <p:nvPr/>
        </p:nvSpPr>
        <p:spPr>
          <a:xfrm>
            <a:off x="121175" y="2111525"/>
            <a:ext cx="12366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WiFi Antenna</a:t>
            </a:r>
            <a:endParaRPr sz="1500">
              <a:solidFill>
                <a:schemeClr val="dk1"/>
              </a:solidFill>
              <a:latin typeface="Calibri"/>
              <a:ea typeface="Calibri"/>
              <a:cs typeface="Calibri"/>
              <a:sym typeface="Calibri"/>
            </a:endParaRPr>
          </a:p>
        </p:txBody>
      </p:sp>
      <p:cxnSp>
        <p:nvCxnSpPr>
          <p:cNvPr id="200" name="Google Shape;200;gffee8c46a7_1_38"/>
          <p:cNvCxnSpPr>
            <a:stCxn id="199" idx="3"/>
          </p:cNvCxnSpPr>
          <p:nvPr/>
        </p:nvCxnSpPr>
        <p:spPr>
          <a:xfrm>
            <a:off x="1357775" y="2273075"/>
            <a:ext cx="2066100" cy="731700"/>
          </a:xfrm>
          <a:prstGeom prst="straightConnector1">
            <a:avLst/>
          </a:prstGeom>
          <a:noFill/>
          <a:ln cap="flat" cmpd="sng" w="38100">
            <a:solidFill>
              <a:schemeClr val="accent6"/>
            </a:solidFill>
            <a:prstDash val="solid"/>
            <a:round/>
            <a:headEnd len="med" w="med" type="none"/>
            <a:tailEnd len="med" w="med" type="triangle"/>
          </a:ln>
        </p:spPr>
      </p:cxnSp>
      <p:sp>
        <p:nvSpPr>
          <p:cNvPr id="201" name="Google Shape;201;gffee8c46a7_1_38"/>
          <p:cNvSpPr txBox="1"/>
          <p:nvPr/>
        </p:nvSpPr>
        <p:spPr>
          <a:xfrm>
            <a:off x="7709850" y="2266250"/>
            <a:ext cx="14343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WiFi Antenna</a:t>
            </a:r>
            <a:endParaRPr sz="1500">
              <a:solidFill>
                <a:schemeClr val="dk1"/>
              </a:solidFill>
              <a:latin typeface="Calibri"/>
              <a:ea typeface="Calibri"/>
              <a:cs typeface="Calibri"/>
              <a:sym typeface="Calibri"/>
            </a:endParaRPr>
          </a:p>
        </p:txBody>
      </p:sp>
      <p:cxnSp>
        <p:nvCxnSpPr>
          <p:cNvPr id="202" name="Google Shape;202;gffee8c46a7_1_38"/>
          <p:cNvCxnSpPr>
            <a:stCxn id="201" idx="1"/>
          </p:cNvCxnSpPr>
          <p:nvPr/>
        </p:nvCxnSpPr>
        <p:spPr>
          <a:xfrm flipH="1">
            <a:off x="7207350" y="2427800"/>
            <a:ext cx="502500" cy="117900"/>
          </a:xfrm>
          <a:prstGeom prst="straightConnector1">
            <a:avLst/>
          </a:prstGeom>
          <a:noFill/>
          <a:ln cap="flat" cmpd="sng" w="38100">
            <a:solidFill>
              <a:schemeClr val="accent6"/>
            </a:solidFill>
            <a:prstDash val="solid"/>
            <a:round/>
            <a:headEnd len="med" w="med" type="none"/>
            <a:tailEnd len="med" w="med" type="triangle"/>
          </a:ln>
        </p:spPr>
      </p:cxnSp>
      <p:sp>
        <p:nvSpPr>
          <p:cNvPr id="203" name="Google Shape;203;gffee8c46a7_1_38"/>
          <p:cNvSpPr txBox="1"/>
          <p:nvPr/>
        </p:nvSpPr>
        <p:spPr>
          <a:xfrm>
            <a:off x="7506875" y="2859100"/>
            <a:ext cx="1526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Jetson Nano GPU</a:t>
            </a:r>
            <a:endParaRPr sz="1500">
              <a:solidFill>
                <a:schemeClr val="dk1"/>
              </a:solidFill>
              <a:latin typeface="Calibri"/>
              <a:ea typeface="Calibri"/>
              <a:cs typeface="Calibri"/>
              <a:sym typeface="Calibri"/>
            </a:endParaRPr>
          </a:p>
        </p:txBody>
      </p:sp>
      <p:cxnSp>
        <p:nvCxnSpPr>
          <p:cNvPr id="204" name="Google Shape;204;gffee8c46a7_1_38"/>
          <p:cNvCxnSpPr>
            <a:stCxn id="203" idx="1"/>
          </p:cNvCxnSpPr>
          <p:nvPr/>
        </p:nvCxnSpPr>
        <p:spPr>
          <a:xfrm flipH="1">
            <a:off x="5750075" y="3020650"/>
            <a:ext cx="1756800" cy="103800"/>
          </a:xfrm>
          <a:prstGeom prst="straightConnector1">
            <a:avLst/>
          </a:prstGeom>
          <a:noFill/>
          <a:ln cap="flat" cmpd="sng" w="38100">
            <a:solidFill>
              <a:schemeClr val="accent6"/>
            </a:solidFill>
            <a:prstDash val="solid"/>
            <a:round/>
            <a:headEnd len="med" w="med" type="none"/>
            <a:tailEnd len="med" w="med" type="triangle"/>
          </a:ln>
        </p:spPr>
      </p:cxnSp>
      <p:sp>
        <p:nvSpPr>
          <p:cNvPr id="205" name="Google Shape;205;gffee8c46a7_1_38"/>
          <p:cNvSpPr txBox="1"/>
          <p:nvPr/>
        </p:nvSpPr>
        <p:spPr>
          <a:xfrm>
            <a:off x="7506875" y="3880813"/>
            <a:ext cx="1526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JetBot</a:t>
            </a:r>
            <a:r>
              <a:rPr lang="en-US" sz="1500">
                <a:solidFill>
                  <a:schemeClr val="dk1"/>
                </a:solidFill>
                <a:latin typeface="Calibri"/>
                <a:ea typeface="Calibri"/>
                <a:cs typeface="Calibri"/>
                <a:sym typeface="Calibri"/>
              </a:rPr>
              <a:t> Expansion Board</a:t>
            </a:r>
            <a:endParaRPr sz="1500">
              <a:solidFill>
                <a:schemeClr val="dk1"/>
              </a:solidFill>
              <a:latin typeface="Calibri"/>
              <a:ea typeface="Calibri"/>
              <a:cs typeface="Calibri"/>
              <a:sym typeface="Calibri"/>
            </a:endParaRPr>
          </a:p>
        </p:txBody>
      </p:sp>
      <p:cxnSp>
        <p:nvCxnSpPr>
          <p:cNvPr id="206" name="Google Shape;206;gffee8c46a7_1_38"/>
          <p:cNvCxnSpPr>
            <a:stCxn id="205" idx="1"/>
          </p:cNvCxnSpPr>
          <p:nvPr/>
        </p:nvCxnSpPr>
        <p:spPr>
          <a:xfrm rot="10800000">
            <a:off x="6069275" y="3863263"/>
            <a:ext cx="1437600" cy="294600"/>
          </a:xfrm>
          <a:prstGeom prst="straightConnector1">
            <a:avLst/>
          </a:prstGeom>
          <a:noFill/>
          <a:ln cap="flat" cmpd="sng" w="38100">
            <a:solidFill>
              <a:schemeClr val="accent6"/>
            </a:solidFill>
            <a:prstDash val="solid"/>
            <a:round/>
            <a:headEnd len="med" w="med" type="none"/>
            <a:tailEnd len="med" w="med" type="triangle"/>
          </a:ln>
        </p:spPr>
      </p:cxnSp>
      <p:sp>
        <p:nvSpPr>
          <p:cNvPr id="207" name="Google Shape;207;gffee8c46a7_1_38"/>
          <p:cNvSpPr txBox="1"/>
          <p:nvPr/>
        </p:nvSpPr>
        <p:spPr>
          <a:xfrm>
            <a:off x="5750075" y="5335325"/>
            <a:ext cx="773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Screen</a:t>
            </a:r>
            <a:endParaRPr sz="1500">
              <a:solidFill>
                <a:schemeClr val="dk1"/>
              </a:solidFill>
              <a:latin typeface="Calibri"/>
              <a:ea typeface="Calibri"/>
              <a:cs typeface="Calibri"/>
              <a:sym typeface="Calibri"/>
            </a:endParaRPr>
          </a:p>
        </p:txBody>
      </p:sp>
      <p:cxnSp>
        <p:nvCxnSpPr>
          <p:cNvPr id="208" name="Google Shape;208;gffee8c46a7_1_38"/>
          <p:cNvCxnSpPr>
            <a:stCxn id="207" idx="0"/>
          </p:cNvCxnSpPr>
          <p:nvPr/>
        </p:nvCxnSpPr>
        <p:spPr>
          <a:xfrm rot="10800000">
            <a:off x="5184275" y="4695425"/>
            <a:ext cx="952500" cy="639900"/>
          </a:xfrm>
          <a:prstGeom prst="straightConnector1">
            <a:avLst/>
          </a:prstGeom>
          <a:noFill/>
          <a:ln cap="flat" cmpd="sng" w="38100">
            <a:solidFill>
              <a:schemeClr val="accent6"/>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ffee8c46a7_1_30"/>
          <p:cNvSpPr txBox="1"/>
          <p:nvPr/>
        </p:nvSpPr>
        <p:spPr>
          <a:xfrm>
            <a:off x="4572000" y="667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4" name="Google Shape;214;gffee8c46a7_1_30"/>
          <p:cNvSpPr txBox="1"/>
          <p:nvPr/>
        </p:nvSpPr>
        <p:spPr>
          <a:xfrm>
            <a:off x="683100" y="134475"/>
            <a:ext cx="7632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Ports and Power (left side view)</a:t>
            </a:r>
            <a:endParaRPr sz="2800">
              <a:solidFill>
                <a:schemeClr val="dk1"/>
              </a:solidFill>
              <a:latin typeface="Calibri"/>
              <a:ea typeface="Calibri"/>
              <a:cs typeface="Calibri"/>
              <a:sym typeface="Calibri"/>
            </a:endParaRPr>
          </a:p>
        </p:txBody>
      </p:sp>
      <p:sp>
        <p:nvSpPr>
          <p:cNvPr id="215" name="Google Shape;215;gffee8c46a7_1_30"/>
          <p:cNvSpPr txBox="1"/>
          <p:nvPr/>
        </p:nvSpPr>
        <p:spPr>
          <a:xfrm>
            <a:off x="119800" y="1412650"/>
            <a:ext cx="19266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This jumper controls which charging port is usable. Putting it on will allow</a:t>
            </a:r>
            <a:r>
              <a:rPr lang="en-US" sz="1500">
                <a:solidFill>
                  <a:schemeClr val="dk1"/>
                </a:solidFill>
                <a:latin typeface="Calibri"/>
                <a:ea typeface="Calibri"/>
                <a:cs typeface="Calibri"/>
                <a:sym typeface="Calibri"/>
              </a:rPr>
              <a:t> one charging port to work, while removing it will disable that one and enable the other.</a:t>
            </a:r>
            <a:endParaRPr sz="1500">
              <a:solidFill>
                <a:schemeClr val="dk1"/>
              </a:solidFill>
              <a:latin typeface="Calibri"/>
              <a:ea typeface="Calibri"/>
              <a:cs typeface="Calibri"/>
              <a:sym typeface="Calibri"/>
            </a:endParaRPr>
          </a:p>
        </p:txBody>
      </p:sp>
      <p:pic>
        <p:nvPicPr>
          <p:cNvPr id="216" name="Google Shape;216;gffee8c46a7_1_30"/>
          <p:cNvPicPr preferRelativeResize="0"/>
          <p:nvPr/>
        </p:nvPicPr>
        <p:blipFill>
          <a:blip r:embed="rId3">
            <a:alphaModFix/>
          </a:blip>
          <a:stretch>
            <a:fillRect/>
          </a:stretch>
        </p:blipFill>
        <p:spPr>
          <a:xfrm>
            <a:off x="2046412" y="795088"/>
            <a:ext cx="6116977" cy="4587752"/>
          </a:xfrm>
          <a:prstGeom prst="rect">
            <a:avLst/>
          </a:prstGeom>
          <a:noFill/>
          <a:ln>
            <a:noFill/>
          </a:ln>
        </p:spPr>
      </p:pic>
      <p:sp>
        <p:nvSpPr>
          <p:cNvPr id="217" name="Google Shape;217;gffee8c46a7_1_30"/>
          <p:cNvSpPr txBox="1"/>
          <p:nvPr/>
        </p:nvSpPr>
        <p:spPr>
          <a:xfrm>
            <a:off x="6588600" y="5700525"/>
            <a:ext cx="1295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Power switch</a:t>
            </a:r>
            <a:endParaRPr sz="1500">
              <a:solidFill>
                <a:schemeClr val="dk1"/>
              </a:solidFill>
              <a:latin typeface="Calibri"/>
              <a:ea typeface="Calibri"/>
              <a:cs typeface="Calibri"/>
              <a:sym typeface="Calibri"/>
            </a:endParaRPr>
          </a:p>
        </p:txBody>
      </p:sp>
      <p:sp>
        <p:nvSpPr>
          <p:cNvPr id="218" name="Google Shape;218;gffee8c46a7_1_30"/>
          <p:cNvSpPr txBox="1"/>
          <p:nvPr/>
        </p:nvSpPr>
        <p:spPr>
          <a:xfrm>
            <a:off x="4090413" y="5659600"/>
            <a:ext cx="10656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USB Ports</a:t>
            </a:r>
            <a:endParaRPr sz="1500">
              <a:solidFill>
                <a:schemeClr val="dk1"/>
              </a:solidFill>
              <a:latin typeface="Calibri"/>
              <a:ea typeface="Calibri"/>
              <a:cs typeface="Calibri"/>
              <a:sym typeface="Calibri"/>
            </a:endParaRPr>
          </a:p>
        </p:txBody>
      </p:sp>
      <p:sp>
        <p:nvSpPr>
          <p:cNvPr id="219" name="Google Shape;219;gffee8c46a7_1_30"/>
          <p:cNvSpPr txBox="1"/>
          <p:nvPr/>
        </p:nvSpPr>
        <p:spPr>
          <a:xfrm>
            <a:off x="435550" y="4809100"/>
            <a:ext cx="1295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Charging Port</a:t>
            </a:r>
            <a:endParaRPr sz="1500">
              <a:solidFill>
                <a:schemeClr val="dk1"/>
              </a:solidFill>
              <a:latin typeface="Calibri"/>
              <a:ea typeface="Calibri"/>
              <a:cs typeface="Calibri"/>
              <a:sym typeface="Calibri"/>
            </a:endParaRPr>
          </a:p>
        </p:txBody>
      </p:sp>
      <p:sp>
        <p:nvSpPr>
          <p:cNvPr id="220" name="Google Shape;220;gffee8c46a7_1_30"/>
          <p:cNvSpPr txBox="1"/>
          <p:nvPr/>
        </p:nvSpPr>
        <p:spPr>
          <a:xfrm>
            <a:off x="7779025" y="5477250"/>
            <a:ext cx="1295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Charging Port</a:t>
            </a:r>
            <a:endParaRPr sz="1500">
              <a:solidFill>
                <a:schemeClr val="dk1"/>
              </a:solidFill>
              <a:latin typeface="Calibri"/>
              <a:ea typeface="Calibri"/>
              <a:cs typeface="Calibri"/>
              <a:sym typeface="Calibri"/>
            </a:endParaRPr>
          </a:p>
        </p:txBody>
      </p:sp>
      <p:cxnSp>
        <p:nvCxnSpPr>
          <p:cNvPr id="221" name="Google Shape;221;gffee8c46a7_1_30"/>
          <p:cNvCxnSpPr>
            <a:stCxn id="218" idx="0"/>
          </p:cNvCxnSpPr>
          <p:nvPr/>
        </p:nvCxnSpPr>
        <p:spPr>
          <a:xfrm flipH="1" rot="10800000">
            <a:off x="4623213" y="2743600"/>
            <a:ext cx="119700" cy="2916000"/>
          </a:xfrm>
          <a:prstGeom prst="straightConnector1">
            <a:avLst/>
          </a:prstGeom>
          <a:noFill/>
          <a:ln cap="flat" cmpd="sng" w="38100">
            <a:solidFill>
              <a:schemeClr val="accent6"/>
            </a:solidFill>
            <a:prstDash val="solid"/>
            <a:round/>
            <a:headEnd len="med" w="med" type="none"/>
            <a:tailEnd len="med" w="med" type="triangle"/>
          </a:ln>
        </p:spPr>
      </p:cxnSp>
      <p:cxnSp>
        <p:nvCxnSpPr>
          <p:cNvPr id="222" name="Google Shape;222;gffee8c46a7_1_30"/>
          <p:cNvCxnSpPr>
            <a:stCxn id="219" idx="0"/>
          </p:cNvCxnSpPr>
          <p:nvPr/>
        </p:nvCxnSpPr>
        <p:spPr>
          <a:xfrm flipH="1" rot="10800000">
            <a:off x="1083100" y="2823400"/>
            <a:ext cx="1552200" cy="1985700"/>
          </a:xfrm>
          <a:prstGeom prst="straightConnector1">
            <a:avLst/>
          </a:prstGeom>
          <a:noFill/>
          <a:ln cap="flat" cmpd="sng" w="38100">
            <a:solidFill>
              <a:schemeClr val="accent6"/>
            </a:solidFill>
            <a:prstDash val="solid"/>
            <a:round/>
            <a:headEnd len="med" w="med" type="none"/>
            <a:tailEnd len="med" w="med" type="triangle"/>
          </a:ln>
        </p:spPr>
      </p:cxnSp>
      <p:cxnSp>
        <p:nvCxnSpPr>
          <p:cNvPr id="223" name="Google Shape;223;gffee8c46a7_1_30"/>
          <p:cNvCxnSpPr>
            <a:stCxn id="217" idx="0"/>
          </p:cNvCxnSpPr>
          <p:nvPr/>
        </p:nvCxnSpPr>
        <p:spPr>
          <a:xfrm rot="10800000">
            <a:off x="6985350" y="3761625"/>
            <a:ext cx="250800" cy="1938900"/>
          </a:xfrm>
          <a:prstGeom prst="straightConnector1">
            <a:avLst/>
          </a:prstGeom>
          <a:noFill/>
          <a:ln cap="flat" cmpd="sng" w="38100">
            <a:solidFill>
              <a:schemeClr val="accent6"/>
            </a:solidFill>
            <a:prstDash val="solid"/>
            <a:round/>
            <a:headEnd len="med" w="med" type="none"/>
            <a:tailEnd len="med" w="med" type="triangle"/>
          </a:ln>
        </p:spPr>
      </p:cxnSp>
      <p:cxnSp>
        <p:nvCxnSpPr>
          <p:cNvPr id="224" name="Google Shape;224;gffee8c46a7_1_30"/>
          <p:cNvCxnSpPr/>
          <p:nvPr/>
        </p:nvCxnSpPr>
        <p:spPr>
          <a:xfrm flipH="1" rot="10800000">
            <a:off x="1936600" y="1575400"/>
            <a:ext cx="698700" cy="50100"/>
          </a:xfrm>
          <a:prstGeom prst="straightConnector1">
            <a:avLst/>
          </a:prstGeom>
          <a:noFill/>
          <a:ln cap="flat" cmpd="sng" w="38100">
            <a:solidFill>
              <a:schemeClr val="accent6"/>
            </a:solidFill>
            <a:prstDash val="solid"/>
            <a:round/>
            <a:headEnd len="med" w="med" type="none"/>
            <a:tailEnd len="med" w="med" type="triangle"/>
          </a:ln>
        </p:spPr>
      </p:cxnSp>
      <p:cxnSp>
        <p:nvCxnSpPr>
          <p:cNvPr id="225" name="Google Shape;225;gffee8c46a7_1_30"/>
          <p:cNvCxnSpPr>
            <a:stCxn id="220" idx="0"/>
          </p:cNvCxnSpPr>
          <p:nvPr/>
        </p:nvCxnSpPr>
        <p:spPr>
          <a:xfrm rot="10800000">
            <a:off x="7366975" y="2903250"/>
            <a:ext cx="1059600" cy="2574000"/>
          </a:xfrm>
          <a:prstGeom prst="straightConnector1">
            <a:avLst/>
          </a:prstGeom>
          <a:noFill/>
          <a:ln cap="flat" cmpd="sng" w="38100">
            <a:solidFill>
              <a:schemeClr val="accent6"/>
            </a:solidFill>
            <a:prstDash val="solid"/>
            <a:round/>
            <a:headEnd len="med" w="med" type="none"/>
            <a:tailEnd len="med" w="med" type="triangle"/>
          </a:ln>
        </p:spPr>
      </p:cxnSp>
      <p:cxnSp>
        <p:nvCxnSpPr>
          <p:cNvPr id="226" name="Google Shape;226;gffee8c46a7_1_30"/>
          <p:cNvCxnSpPr/>
          <p:nvPr/>
        </p:nvCxnSpPr>
        <p:spPr>
          <a:xfrm rot="10800000">
            <a:off x="5879625" y="3352750"/>
            <a:ext cx="99900" cy="2355600"/>
          </a:xfrm>
          <a:prstGeom prst="straightConnector1">
            <a:avLst/>
          </a:prstGeom>
          <a:noFill/>
          <a:ln cap="flat" cmpd="sng" w="38100">
            <a:solidFill>
              <a:schemeClr val="accent6"/>
            </a:solidFill>
            <a:prstDash val="solid"/>
            <a:round/>
            <a:headEnd len="med" w="med" type="none"/>
            <a:tailEnd len="med" w="med" type="triangle"/>
          </a:ln>
        </p:spPr>
      </p:cxnSp>
      <p:sp>
        <p:nvSpPr>
          <p:cNvPr id="227" name="Google Shape;227;gffee8c46a7_1_30"/>
          <p:cNvSpPr txBox="1"/>
          <p:nvPr/>
        </p:nvSpPr>
        <p:spPr>
          <a:xfrm>
            <a:off x="5485775" y="5700550"/>
            <a:ext cx="10596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Controller Dongle</a:t>
            </a:r>
            <a:endParaRPr sz="1500">
              <a:solidFill>
                <a:schemeClr val="dk1"/>
              </a:solidFill>
              <a:latin typeface="Calibri"/>
              <a:ea typeface="Calibri"/>
              <a:cs typeface="Calibri"/>
              <a:sym typeface="Calibri"/>
            </a:endParaRPr>
          </a:p>
        </p:txBody>
      </p:sp>
      <p:sp>
        <p:nvSpPr>
          <p:cNvPr id="228" name="Google Shape;228;gffee8c46a7_1_30"/>
          <p:cNvSpPr txBox="1"/>
          <p:nvPr/>
        </p:nvSpPr>
        <p:spPr>
          <a:xfrm>
            <a:off x="2867500" y="5700550"/>
            <a:ext cx="10656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Batteries</a:t>
            </a:r>
            <a:endParaRPr sz="1500">
              <a:solidFill>
                <a:schemeClr val="dk1"/>
              </a:solidFill>
              <a:latin typeface="Calibri"/>
              <a:ea typeface="Calibri"/>
              <a:cs typeface="Calibri"/>
              <a:sym typeface="Calibri"/>
            </a:endParaRPr>
          </a:p>
        </p:txBody>
      </p:sp>
      <p:cxnSp>
        <p:nvCxnSpPr>
          <p:cNvPr id="229" name="Google Shape;229;gffee8c46a7_1_30"/>
          <p:cNvCxnSpPr>
            <a:stCxn id="228" idx="0"/>
          </p:cNvCxnSpPr>
          <p:nvPr/>
        </p:nvCxnSpPr>
        <p:spPr>
          <a:xfrm flipH="1" rot="10800000">
            <a:off x="3400300" y="3152950"/>
            <a:ext cx="942000" cy="2547600"/>
          </a:xfrm>
          <a:prstGeom prst="straightConnector1">
            <a:avLst/>
          </a:prstGeom>
          <a:noFill/>
          <a:ln cap="flat" cmpd="sng" w="38100">
            <a:solidFill>
              <a:schemeClr val="accent6"/>
            </a:solidFill>
            <a:prstDash val="solid"/>
            <a:round/>
            <a:headEnd len="med" w="med" type="none"/>
            <a:tailEnd len="med" w="med" type="triangle"/>
          </a:ln>
        </p:spPr>
      </p:cxnSp>
      <p:sp>
        <p:nvSpPr>
          <p:cNvPr id="230" name="Google Shape;230;gffee8c46a7_1_30"/>
          <p:cNvSpPr txBox="1"/>
          <p:nvPr/>
        </p:nvSpPr>
        <p:spPr>
          <a:xfrm>
            <a:off x="90300" y="6259450"/>
            <a:ext cx="8963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Neither of these charging ports actually charge the battery; they just provide a temporary power supply.</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Non-charging ports can connect the Jetson Nano to a monitor, mouse, keyboard, etc.</a:t>
            </a:r>
            <a:endParaRPr sz="1600">
              <a:solidFill>
                <a:schemeClr val="dk1"/>
              </a:solidFill>
              <a:latin typeface="Calibri"/>
              <a:ea typeface="Calibri"/>
              <a:cs typeface="Calibri"/>
              <a:sym typeface="Calibri"/>
            </a:endParaRPr>
          </a:p>
        </p:txBody>
      </p:sp>
      <p:sp>
        <p:nvSpPr>
          <p:cNvPr id="231" name="Google Shape;231;gffee8c46a7_1_30"/>
          <p:cNvSpPr txBox="1"/>
          <p:nvPr/>
        </p:nvSpPr>
        <p:spPr>
          <a:xfrm>
            <a:off x="1870803" y="5520725"/>
            <a:ext cx="12951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HDMI</a:t>
            </a:r>
            <a:r>
              <a:rPr lang="en-US" sz="1500">
                <a:solidFill>
                  <a:schemeClr val="dk1"/>
                </a:solidFill>
                <a:latin typeface="Calibri"/>
                <a:ea typeface="Calibri"/>
                <a:cs typeface="Calibri"/>
                <a:sym typeface="Calibri"/>
              </a:rPr>
              <a:t> Port</a:t>
            </a:r>
            <a:endParaRPr sz="1500">
              <a:solidFill>
                <a:schemeClr val="dk1"/>
              </a:solidFill>
              <a:latin typeface="Calibri"/>
              <a:ea typeface="Calibri"/>
              <a:cs typeface="Calibri"/>
              <a:sym typeface="Calibri"/>
            </a:endParaRPr>
          </a:p>
        </p:txBody>
      </p:sp>
      <p:cxnSp>
        <p:nvCxnSpPr>
          <p:cNvPr id="232" name="Google Shape;232;gffee8c46a7_1_30"/>
          <p:cNvCxnSpPr>
            <a:stCxn id="231" idx="0"/>
          </p:cNvCxnSpPr>
          <p:nvPr/>
        </p:nvCxnSpPr>
        <p:spPr>
          <a:xfrm flipH="1" rot="10800000">
            <a:off x="2518353" y="2924825"/>
            <a:ext cx="1195200" cy="2595900"/>
          </a:xfrm>
          <a:prstGeom prst="straightConnector1">
            <a:avLst/>
          </a:prstGeom>
          <a:noFill/>
          <a:ln cap="flat" cmpd="sng" w="38100">
            <a:solidFill>
              <a:schemeClr val="accent6"/>
            </a:solidFill>
            <a:prstDash val="solid"/>
            <a:round/>
            <a:headEnd len="med" w="med" type="none"/>
            <a:tailEnd len="med" w="med" type="triangle"/>
          </a:ln>
        </p:spPr>
      </p:cxnSp>
      <p:sp>
        <p:nvSpPr>
          <p:cNvPr id="233" name="Google Shape;233;gffee8c46a7_1_30"/>
          <p:cNvSpPr txBox="1"/>
          <p:nvPr/>
        </p:nvSpPr>
        <p:spPr>
          <a:xfrm>
            <a:off x="805188" y="5684813"/>
            <a:ext cx="10656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DisplayPort</a:t>
            </a:r>
            <a:endParaRPr sz="1500">
              <a:solidFill>
                <a:schemeClr val="dk1"/>
              </a:solidFill>
              <a:latin typeface="Calibri"/>
              <a:ea typeface="Calibri"/>
              <a:cs typeface="Calibri"/>
              <a:sym typeface="Calibri"/>
            </a:endParaRPr>
          </a:p>
        </p:txBody>
      </p:sp>
      <p:cxnSp>
        <p:nvCxnSpPr>
          <p:cNvPr id="234" name="Google Shape;234;gffee8c46a7_1_30"/>
          <p:cNvCxnSpPr>
            <a:stCxn id="233" idx="0"/>
          </p:cNvCxnSpPr>
          <p:nvPr/>
        </p:nvCxnSpPr>
        <p:spPr>
          <a:xfrm flipH="1" rot="10800000">
            <a:off x="1337988" y="2332313"/>
            <a:ext cx="2247600" cy="3352500"/>
          </a:xfrm>
          <a:prstGeom prst="straightConnector1">
            <a:avLst/>
          </a:prstGeom>
          <a:noFill/>
          <a:ln cap="flat" cmpd="sng" w="38100">
            <a:solidFill>
              <a:schemeClr val="accent6"/>
            </a:solidFill>
            <a:prstDash val="solid"/>
            <a:round/>
            <a:headEnd len="med" w="med" type="none"/>
            <a:tailEnd len="med" w="med" type="triangle"/>
          </a:ln>
        </p:spPr>
      </p:cxnSp>
      <p:sp>
        <p:nvSpPr>
          <p:cNvPr id="235" name="Google Shape;235;gffee8c46a7_1_30"/>
          <p:cNvSpPr txBox="1"/>
          <p:nvPr/>
        </p:nvSpPr>
        <p:spPr>
          <a:xfrm>
            <a:off x="14050" y="67150"/>
            <a:ext cx="21381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All labeled parts here except the power switch are part of the Jetson Nano.</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ffee8c46a7_1_46"/>
          <p:cNvSpPr txBox="1"/>
          <p:nvPr/>
        </p:nvSpPr>
        <p:spPr>
          <a:xfrm>
            <a:off x="4572000" y="1048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1" name="Google Shape;241;gffee8c46a7_1_46"/>
          <p:cNvSpPr txBox="1"/>
          <p:nvPr/>
        </p:nvSpPr>
        <p:spPr>
          <a:xfrm>
            <a:off x="398213" y="244275"/>
            <a:ext cx="7632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Batteries (back view)</a:t>
            </a:r>
            <a:endParaRPr sz="2400">
              <a:solidFill>
                <a:schemeClr val="dk1"/>
              </a:solidFill>
              <a:latin typeface="Calibri"/>
              <a:ea typeface="Calibri"/>
              <a:cs typeface="Calibri"/>
              <a:sym typeface="Calibri"/>
            </a:endParaRPr>
          </a:p>
        </p:txBody>
      </p:sp>
      <p:sp>
        <p:nvSpPr>
          <p:cNvPr id="242" name="Google Shape;242;gffee8c46a7_1_46"/>
          <p:cNvSpPr txBox="1"/>
          <p:nvPr/>
        </p:nvSpPr>
        <p:spPr>
          <a:xfrm>
            <a:off x="319550" y="5829800"/>
            <a:ext cx="7896000" cy="12006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US" sz="1800">
                <a:solidFill>
                  <a:schemeClr val="dk1"/>
                </a:solidFill>
                <a:latin typeface="Calibri"/>
                <a:ea typeface="Calibri"/>
                <a:cs typeface="Calibri"/>
                <a:sym typeface="Calibri"/>
              </a:rPr>
              <a:t>There are three TR 18650 3.7v Lithium ion batteries (9900 mAh).</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rPr lang="en-US" sz="1800">
                <a:solidFill>
                  <a:schemeClr val="dk1"/>
                </a:solidFill>
                <a:latin typeface="Calibri"/>
                <a:ea typeface="Calibri"/>
                <a:cs typeface="Calibri"/>
                <a:sym typeface="Calibri"/>
              </a:rPr>
              <a:t>The batteries can only be charged via the charging port on the bottom right here (more clearly shown two slides ago).</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3" name="Google Shape;243;gffee8c46a7_1_46"/>
          <p:cNvPicPr preferRelativeResize="0"/>
          <p:nvPr/>
        </p:nvPicPr>
        <p:blipFill>
          <a:blip r:embed="rId3">
            <a:alphaModFix/>
          </a:blip>
          <a:stretch>
            <a:fillRect/>
          </a:stretch>
        </p:blipFill>
        <p:spPr>
          <a:xfrm>
            <a:off x="948450" y="818450"/>
            <a:ext cx="6531825" cy="4898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ffee8c46a7_1_20"/>
          <p:cNvSpPr txBox="1"/>
          <p:nvPr/>
        </p:nvSpPr>
        <p:spPr>
          <a:xfrm>
            <a:off x="4572000" y="1048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9" name="Google Shape;249;gffee8c46a7_1_20"/>
          <p:cNvPicPr preferRelativeResize="0"/>
          <p:nvPr/>
        </p:nvPicPr>
        <p:blipFill>
          <a:blip r:embed="rId3">
            <a:alphaModFix/>
          </a:blip>
          <a:stretch>
            <a:fillRect/>
          </a:stretch>
        </p:blipFill>
        <p:spPr>
          <a:xfrm>
            <a:off x="1337450" y="848100"/>
            <a:ext cx="6476001" cy="4857001"/>
          </a:xfrm>
          <a:prstGeom prst="rect">
            <a:avLst/>
          </a:prstGeom>
          <a:noFill/>
          <a:ln>
            <a:noFill/>
          </a:ln>
        </p:spPr>
      </p:pic>
      <p:sp>
        <p:nvSpPr>
          <p:cNvPr id="250" name="Google Shape;250;gffee8c46a7_1_20"/>
          <p:cNvSpPr txBox="1"/>
          <p:nvPr/>
        </p:nvSpPr>
        <p:spPr>
          <a:xfrm>
            <a:off x="683100" y="244300"/>
            <a:ext cx="7632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Motors (bottom view, cover unscrewed)</a:t>
            </a:r>
            <a:endParaRPr sz="2400">
              <a:solidFill>
                <a:schemeClr val="dk1"/>
              </a:solidFill>
              <a:latin typeface="Calibri"/>
              <a:ea typeface="Calibri"/>
              <a:cs typeface="Calibri"/>
              <a:sym typeface="Calibri"/>
            </a:endParaRPr>
          </a:p>
        </p:txBody>
      </p:sp>
      <p:sp>
        <p:nvSpPr>
          <p:cNvPr id="251" name="Google Shape;251;gffee8c46a7_1_20"/>
          <p:cNvSpPr txBox="1"/>
          <p:nvPr/>
        </p:nvSpPr>
        <p:spPr>
          <a:xfrm>
            <a:off x="309550" y="6115625"/>
            <a:ext cx="7896000" cy="6465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US" sz="1800">
                <a:solidFill>
                  <a:schemeClr val="dk1"/>
                </a:solidFill>
                <a:latin typeface="Calibri"/>
                <a:ea typeface="Calibri"/>
                <a:cs typeface="Calibri"/>
                <a:sym typeface="Calibri"/>
              </a:rPr>
              <a:t>Two independent motors inside the bottom of the robot control the wheels.</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rPr lang="en-US" sz="1800">
                <a:solidFill>
                  <a:schemeClr val="dk1"/>
                </a:solidFill>
                <a:latin typeface="Calibri"/>
                <a:ea typeface="Calibri"/>
                <a:cs typeface="Calibri"/>
                <a:sym typeface="Calibri"/>
              </a:rPr>
              <a:t>Turning occurs when one motor spins faster than the other.</a:t>
            </a:r>
            <a:endParaRPr sz="1800">
              <a:solidFill>
                <a:schemeClr val="dk1"/>
              </a:solidFill>
              <a:latin typeface="Calibri"/>
              <a:ea typeface="Calibri"/>
              <a:cs typeface="Calibri"/>
              <a:sym typeface="Calibri"/>
            </a:endParaRPr>
          </a:p>
        </p:txBody>
      </p:sp>
      <p:sp>
        <p:nvSpPr>
          <p:cNvPr id="252" name="Google Shape;252;gffee8c46a7_1_20"/>
          <p:cNvSpPr txBox="1"/>
          <p:nvPr/>
        </p:nvSpPr>
        <p:spPr>
          <a:xfrm>
            <a:off x="2162551" y="5748813"/>
            <a:ext cx="3304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Motor connections to expansion board</a:t>
            </a:r>
            <a:endParaRPr sz="1500">
              <a:solidFill>
                <a:schemeClr val="dk1"/>
              </a:solidFill>
              <a:latin typeface="Calibri"/>
              <a:ea typeface="Calibri"/>
              <a:cs typeface="Calibri"/>
              <a:sym typeface="Calibri"/>
            </a:endParaRPr>
          </a:p>
        </p:txBody>
      </p:sp>
      <p:cxnSp>
        <p:nvCxnSpPr>
          <p:cNvPr id="253" name="Google Shape;253;gffee8c46a7_1_20"/>
          <p:cNvCxnSpPr>
            <a:stCxn id="252" idx="0"/>
          </p:cNvCxnSpPr>
          <p:nvPr/>
        </p:nvCxnSpPr>
        <p:spPr>
          <a:xfrm flipH="1" rot="10800000">
            <a:off x="3814651" y="3046113"/>
            <a:ext cx="871500" cy="2702700"/>
          </a:xfrm>
          <a:prstGeom prst="straightConnector1">
            <a:avLst/>
          </a:prstGeom>
          <a:noFill/>
          <a:ln cap="flat" cmpd="sng" w="38100">
            <a:solidFill>
              <a:schemeClr val="accent6"/>
            </a:solidFill>
            <a:prstDash val="solid"/>
            <a:round/>
            <a:headEnd len="med" w="med" type="none"/>
            <a:tailEnd len="med" w="med" type="triangle"/>
          </a:ln>
        </p:spPr>
      </p:cxnSp>
      <p:sp>
        <p:nvSpPr>
          <p:cNvPr id="254" name="Google Shape;254;gffee8c46a7_1_20"/>
          <p:cNvSpPr txBox="1"/>
          <p:nvPr/>
        </p:nvSpPr>
        <p:spPr>
          <a:xfrm>
            <a:off x="5676400" y="5748825"/>
            <a:ext cx="34665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WiFi antenna</a:t>
            </a:r>
            <a:r>
              <a:rPr lang="en-US" sz="1500">
                <a:solidFill>
                  <a:schemeClr val="dk1"/>
                </a:solidFill>
                <a:latin typeface="Calibri"/>
                <a:ea typeface="Calibri"/>
                <a:cs typeface="Calibri"/>
                <a:sym typeface="Calibri"/>
              </a:rPr>
              <a:t> connections to Jetson Nano</a:t>
            </a:r>
            <a:endParaRPr sz="1500">
              <a:solidFill>
                <a:schemeClr val="dk1"/>
              </a:solidFill>
              <a:latin typeface="Calibri"/>
              <a:ea typeface="Calibri"/>
              <a:cs typeface="Calibri"/>
              <a:sym typeface="Calibri"/>
            </a:endParaRPr>
          </a:p>
        </p:txBody>
      </p:sp>
      <p:cxnSp>
        <p:nvCxnSpPr>
          <p:cNvPr id="255" name="Google Shape;255;gffee8c46a7_1_20"/>
          <p:cNvCxnSpPr/>
          <p:nvPr/>
        </p:nvCxnSpPr>
        <p:spPr>
          <a:xfrm rot="10800000">
            <a:off x="6275301" y="3164588"/>
            <a:ext cx="856200" cy="2626800"/>
          </a:xfrm>
          <a:prstGeom prst="straightConnector1">
            <a:avLst/>
          </a:prstGeom>
          <a:noFill/>
          <a:ln cap="flat" cmpd="sng" w="38100">
            <a:solidFill>
              <a:schemeClr val="accent6"/>
            </a:solidFill>
            <a:prstDash val="solid"/>
            <a:round/>
            <a:headEnd len="med" w="med" type="none"/>
            <a:tailEnd len="med" w="med" type="triangle"/>
          </a:ln>
        </p:spPr>
      </p:cxnSp>
      <p:sp>
        <p:nvSpPr>
          <p:cNvPr id="256" name="Google Shape;256;gffee8c46a7_1_20"/>
          <p:cNvSpPr txBox="1"/>
          <p:nvPr/>
        </p:nvSpPr>
        <p:spPr>
          <a:xfrm>
            <a:off x="121175" y="2111525"/>
            <a:ext cx="787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Motors</a:t>
            </a:r>
            <a:endParaRPr sz="1500">
              <a:solidFill>
                <a:schemeClr val="dk1"/>
              </a:solidFill>
              <a:latin typeface="Calibri"/>
              <a:ea typeface="Calibri"/>
              <a:cs typeface="Calibri"/>
              <a:sym typeface="Calibri"/>
            </a:endParaRPr>
          </a:p>
        </p:txBody>
      </p:sp>
      <p:cxnSp>
        <p:nvCxnSpPr>
          <p:cNvPr id="257" name="Google Shape;257;gffee8c46a7_1_20"/>
          <p:cNvCxnSpPr>
            <a:stCxn id="256" idx="3"/>
          </p:cNvCxnSpPr>
          <p:nvPr/>
        </p:nvCxnSpPr>
        <p:spPr>
          <a:xfrm>
            <a:off x="908375" y="2273075"/>
            <a:ext cx="2845200" cy="2708100"/>
          </a:xfrm>
          <a:prstGeom prst="straightConnector1">
            <a:avLst/>
          </a:prstGeom>
          <a:noFill/>
          <a:ln cap="flat" cmpd="sng" w="38100">
            <a:solidFill>
              <a:schemeClr val="accent6"/>
            </a:solidFill>
            <a:prstDash val="solid"/>
            <a:round/>
            <a:headEnd len="med" w="med" type="none"/>
            <a:tailEnd len="med" w="med" type="triangle"/>
          </a:ln>
        </p:spPr>
      </p:cxnSp>
      <p:cxnSp>
        <p:nvCxnSpPr>
          <p:cNvPr id="258" name="Google Shape;258;gffee8c46a7_1_20"/>
          <p:cNvCxnSpPr>
            <a:stCxn id="256" idx="3"/>
          </p:cNvCxnSpPr>
          <p:nvPr/>
        </p:nvCxnSpPr>
        <p:spPr>
          <a:xfrm flipH="1" rot="10800000">
            <a:off x="908375" y="1657175"/>
            <a:ext cx="2455800" cy="615900"/>
          </a:xfrm>
          <a:prstGeom prst="straightConnector1">
            <a:avLst/>
          </a:prstGeom>
          <a:noFill/>
          <a:ln cap="flat" cmpd="sng" w="38100">
            <a:solidFill>
              <a:schemeClr val="accent6"/>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16c84eabb69_2_38"/>
          <p:cNvPicPr preferRelativeResize="0"/>
          <p:nvPr/>
        </p:nvPicPr>
        <p:blipFill>
          <a:blip r:embed="rId3">
            <a:alphaModFix/>
          </a:blip>
          <a:stretch>
            <a:fillRect/>
          </a:stretch>
        </p:blipFill>
        <p:spPr>
          <a:xfrm>
            <a:off x="0" y="0"/>
            <a:ext cx="5143507" cy="6857999"/>
          </a:xfrm>
          <a:prstGeom prst="rect">
            <a:avLst/>
          </a:prstGeom>
          <a:noFill/>
          <a:ln>
            <a:noFill/>
          </a:ln>
        </p:spPr>
      </p:pic>
      <p:sp>
        <p:nvSpPr>
          <p:cNvPr id="264" name="Google Shape;264;g16c84eabb69_2_38"/>
          <p:cNvSpPr txBox="1"/>
          <p:nvPr/>
        </p:nvSpPr>
        <p:spPr>
          <a:xfrm>
            <a:off x="4572000" y="1048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5" name="Google Shape;265;g16c84eabb69_2_38"/>
          <p:cNvSpPr txBox="1"/>
          <p:nvPr/>
        </p:nvSpPr>
        <p:spPr>
          <a:xfrm>
            <a:off x="4572000" y="324175"/>
            <a:ext cx="41607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Front/Right View</a:t>
            </a:r>
            <a:endParaRPr sz="2400">
              <a:solidFill>
                <a:schemeClr val="dk1"/>
              </a:solidFill>
              <a:latin typeface="Calibri"/>
              <a:ea typeface="Calibri"/>
              <a:cs typeface="Calibri"/>
              <a:sym typeface="Calibri"/>
            </a:endParaRPr>
          </a:p>
        </p:txBody>
      </p:sp>
      <p:sp>
        <p:nvSpPr>
          <p:cNvPr id="266" name="Google Shape;266;g16c84eabb69_2_38"/>
          <p:cNvSpPr txBox="1"/>
          <p:nvPr/>
        </p:nvSpPr>
        <p:spPr>
          <a:xfrm>
            <a:off x="5143500" y="3437775"/>
            <a:ext cx="4000500" cy="538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US" sz="1800">
                <a:solidFill>
                  <a:schemeClr val="dk1"/>
                </a:solidFill>
                <a:latin typeface="Calibri"/>
                <a:ea typeface="Calibri"/>
                <a:cs typeface="Calibri"/>
                <a:sym typeface="Calibri"/>
              </a:rPr>
              <a:t>Camera Closeup:</a:t>
            </a:r>
            <a:r>
              <a:rPr lang="en-US" sz="1100">
                <a:solidFill>
                  <a:schemeClr val="dk1"/>
                </a:solidFill>
                <a:latin typeface="Calibri"/>
                <a:ea typeface="Calibri"/>
                <a:cs typeface="Calibri"/>
                <a:sym typeface="Calibri"/>
              </a:rPr>
              <a:t> (</a:t>
            </a:r>
            <a:r>
              <a:rPr lang="en-US" sz="1100" u="sng">
                <a:solidFill>
                  <a:schemeClr val="hlink"/>
                </a:solidFill>
                <a:latin typeface="Calibri"/>
                <a:ea typeface="Calibri"/>
                <a:cs typeface="Calibri"/>
                <a:sym typeface="Calibri"/>
                <a:hlinkClick r:id="rId4"/>
              </a:rPr>
              <a:t>https://www.waveshare.com/product/rpi-camera-v2.htm</a:t>
            </a: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p:txBody>
      </p:sp>
      <p:sp>
        <p:nvSpPr>
          <p:cNvPr id="267" name="Google Shape;267;g16c84eabb69_2_38"/>
          <p:cNvSpPr txBox="1"/>
          <p:nvPr/>
        </p:nvSpPr>
        <p:spPr>
          <a:xfrm>
            <a:off x="6420600" y="2273450"/>
            <a:ext cx="7947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Camera</a:t>
            </a:r>
            <a:endParaRPr sz="1500">
              <a:solidFill>
                <a:schemeClr val="dk1"/>
              </a:solidFill>
              <a:latin typeface="Calibri"/>
              <a:ea typeface="Calibri"/>
              <a:cs typeface="Calibri"/>
              <a:sym typeface="Calibri"/>
            </a:endParaRPr>
          </a:p>
        </p:txBody>
      </p:sp>
      <p:cxnSp>
        <p:nvCxnSpPr>
          <p:cNvPr id="268" name="Google Shape;268;g16c84eabb69_2_38"/>
          <p:cNvCxnSpPr>
            <a:stCxn id="267" idx="1"/>
          </p:cNvCxnSpPr>
          <p:nvPr/>
        </p:nvCxnSpPr>
        <p:spPr>
          <a:xfrm flipH="1">
            <a:off x="4741800" y="2435000"/>
            <a:ext cx="1678800" cy="180300"/>
          </a:xfrm>
          <a:prstGeom prst="straightConnector1">
            <a:avLst/>
          </a:prstGeom>
          <a:noFill/>
          <a:ln cap="flat" cmpd="sng" w="38100">
            <a:solidFill>
              <a:schemeClr val="accent6"/>
            </a:solidFill>
            <a:prstDash val="solid"/>
            <a:round/>
            <a:headEnd len="med" w="med" type="none"/>
            <a:tailEnd len="med" w="med" type="triangle"/>
          </a:ln>
        </p:spPr>
      </p:cxnSp>
      <p:sp>
        <p:nvSpPr>
          <p:cNvPr id="269" name="Google Shape;269;g16c84eabb69_2_38"/>
          <p:cNvSpPr txBox="1"/>
          <p:nvPr/>
        </p:nvSpPr>
        <p:spPr>
          <a:xfrm>
            <a:off x="6420600" y="3118925"/>
            <a:ext cx="12750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MicroSD Card</a:t>
            </a:r>
            <a:endParaRPr sz="1500">
              <a:solidFill>
                <a:schemeClr val="dk1"/>
              </a:solidFill>
              <a:latin typeface="Calibri"/>
              <a:ea typeface="Calibri"/>
              <a:cs typeface="Calibri"/>
              <a:sym typeface="Calibri"/>
            </a:endParaRPr>
          </a:p>
        </p:txBody>
      </p:sp>
      <p:cxnSp>
        <p:nvCxnSpPr>
          <p:cNvPr id="270" name="Google Shape;270;g16c84eabb69_2_38"/>
          <p:cNvCxnSpPr>
            <a:stCxn id="269" idx="1"/>
          </p:cNvCxnSpPr>
          <p:nvPr/>
        </p:nvCxnSpPr>
        <p:spPr>
          <a:xfrm rot="10800000">
            <a:off x="1936500" y="3194375"/>
            <a:ext cx="4484100" cy="86100"/>
          </a:xfrm>
          <a:prstGeom prst="straightConnector1">
            <a:avLst/>
          </a:prstGeom>
          <a:noFill/>
          <a:ln cap="flat" cmpd="sng" w="38100">
            <a:solidFill>
              <a:schemeClr val="accent6"/>
            </a:solidFill>
            <a:prstDash val="solid"/>
            <a:round/>
            <a:headEnd len="med" w="med" type="none"/>
            <a:tailEnd len="med" w="med" type="triangle"/>
          </a:ln>
        </p:spPr>
      </p:cxnSp>
      <p:sp>
        <p:nvSpPr>
          <p:cNvPr id="271" name="Google Shape;271;g16c84eabb69_2_38"/>
          <p:cNvSpPr txBox="1"/>
          <p:nvPr/>
        </p:nvSpPr>
        <p:spPr>
          <a:xfrm>
            <a:off x="6014850" y="1048150"/>
            <a:ext cx="20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Camera connection wire to Jetson Nano</a:t>
            </a:r>
            <a:endParaRPr sz="1500">
              <a:solidFill>
                <a:schemeClr val="dk1"/>
              </a:solidFill>
              <a:latin typeface="Calibri"/>
              <a:ea typeface="Calibri"/>
              <a:cs typeface="Calibri"/>
              <a:sym typeface="Calibri"/>
            </a:endParaRPr>
          </a:p>
        </p:txBody>
      </p:sp>
      <p:cxnSp>
        <p:nvCxnSpPr>
          <p:cNvPr id="272" name="Google Shape;272;g16c84eabb69_2_38"/>
          <p:cNvCxnSpPr>
            <a:stCxn id="271" idx="1"/>
          </p:cNvCxnSpPr>
          <p:nvPr/>
        </p:nvCxnSpPr>
        <p:spPr>
          <a:xfrm rot="10800000">
            <a:off x="4447650" y="1033000"/>
            <a:ext cx="1567200" cy="292200"/>
          </a:xfrm>
          <a:prstGeom prst="straightConnector1">
            <a:avLst/>
          </a:prstGeom>
          <a:noFill/>
          <a:ln cap="flat" cmpd="sng" w="38100">
            <a:solidFill>
              <a:schemeClr val="accent6"/>
            </a:solidFill>
            <a:prstDash val="solid"/>
            <a:round/>
            <a:headEnd len="med" w="med" type="none"/>
            <a:tailEnd len="med" w="med" type="triangle"/>
          </a:ln>
        </p:spPr>
      </p:cxnSp>
      <p:pic>
        <p:nvPicPr>
          <p:cNvPr id="273" name="Google Shape;273;g16c84eabb69_2_38"/>
          <p:cNvPicPr preferRelativeResize="0"/>
          <p:nvPr/>
        </p:nvPicPr>
        <p:blipFill rotWithShape="1">
          <a:blip r:embed="rId5">
            <a:alphaModFix/>
          </a:blip>
          <a:srcRect b="37644" l="0" r="34245" t="0"/>
          <a:stretch/>
        </p:blipFill>
        <p:spPr>
          <a:xfrm>
            <a:off x="5117450" y="3964400"/>
            <a:ext cx="4068301" cy="2893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8349ea0d9a_109_0"/>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Object Detection</a:t>
            </a:r>
            <a:endParaRPr sz="3000"/>
          </a:p>
        </p:txBody>
      </p:sp>
      <p:pic>
        <p:nvPicPr>
          <p:cNvPr descr="Object Detection - Cats and Person" id="279" name="Google Shape;279;g18349ea0d9a_109_0"/>
          <p:cNvPicPr preferRelativeResize="0"/>
          <p:nvPr/>
        </p:nvPicPr>
        <p:blipFill>
          <a:blip r:embed="rId3">
            <a:alphaModFix/>
          </a:blip>
          <a:stretch>
            <a:fillRect/>
          </a:stretch>
        </p:blipFill>
        <p:spPr>
          <a:xfrm>
            <a:off x="152400" y="1050844"/>
            <a:ext cx="4762500" cy="3171825"/>
          </a:xfrm>
          <a:prstGeom prst="rect">
            <a:avLst/>
          </a:prstGeom>
          <a:noFill/>
          <a:ln>
            <a:noFill/>
          </a:ln>
        </p:spPr>
      </p:pic>
      <p:pic>
        <p:nvPicPr>
          <p:cNvPr descr="Object Detection vs. Image Recognition" id="280" name="Google Shape;280;g18349ea0d9a_109_0"/>
          <p:cNvPicPr preferRelativeResize="0"/>
          <p:nvPr/>
        </p:nvPicPr>
        <p:blipFill>
          <a:blip r:embed="rId4">
            <a:alphaModFix/>
          </a:blip>
          <a:stretch>
            <a:fillRect/>
          </a:stretch>
        </p:blipFill>
        <p:spPr>
          <a:xfrm>
            <a:off x="5067300" y="1050844"/>
            <a:ext cx="3810000" cy="3810000"/>
          </a:xfrm>
          <a:prstGeom prst="rect">
            <a:avLst/>
          </a:prstGeom>
          <a:noFill/>
          <a:ln>
            <a:noFill/>
          </a:ln>
        </p:spPr>
      </p:pic>
      <p:sp>
        <p:nvSpPr>
          <p:cNvPr id="281" name="Google Shape;281;g18349ea0d9a_109_0"/>
          <p:cNvSpPr txBox="1"/>
          <p:nvPr>
            <p:ph idx="1" type="body"/>
          </p:nvPr>
        </p:nvSpPr>
        <p:spPr>
          <a:xfrm>
            <a:off x="367350" y="4860850"/>
            <a:ext cx="8704200" cy="1048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This project uses </a:t>
            </a:r>
            <a:r>
              <a:rPr b="1" lang="en-US" sz="1800"/>
              <a:t>object detection</a:t>
            </a:r>
            <a:r>
              <a:rPr lang="en-US" sz="1800"/>
              <a:t>. This type of neural network can recognize not only what objects are in the image, but their location and size (represented by bounding boxes).</a:t>
            </a:r>
            <a:endParaRPr sz="1800"/>
          </a:p>
          <a:p>
            <a:pPr indent="0" lvl="0" marL="0" rtl="0" algn="l">
              <a:spcBef>
                <a:spcPts val="0"/>
              </a:spcBef>
              <a:spcAft>
                <a:spcPts val="0"/>
              </a:spcAft>
              <a:buNone/>
            </a:pPr>
            <a:r>
              <a:rPr lang="en-US" sz="1800"/>
              <a:t>Also, t</a:t>
            </a:r>
            <a:r>
              <a:rPr lang="en-US" sz="1800"/>
              <a:t>his project uses transfer learning to train a neural network – taking a pretrained model and retraining it on new data.</a:t>
            </a:r>
            <a:endParaRPr sz="1800"/>
          </a:p>
          <a:p>
            <a:pPr indent="0" lvl="0" marL="0" rtl="0" algn="l">
              <a:spcBef>
                <a:spcPts val="640"/>
              </a:spcBef>
              <a:spcAft>
                <a:spcPts val="0"/>
              </a:spcAft>
              <a:buNone/>
            </a:pPr>
            <a:r>
              <a:rPr lang="en-US" sz="1800"/>
              <a:t>The pretrained model is SSD-mobilenet-v1, trained on 91 classes.</a:t>
            </a:r>
            <a:endParaRPr sz="1800"/>
          </a:p>
          <a:p>
            <a:pPr indent="0" lvl="0" marL="0" rtl="0" algn="l">
              <a:spcBef>
                <a:spcPts val="640"/>
              </a:spcBef>
              <a:spcAft>
                <a:spcPts val="0"/>
              </a:spcAft>
              <a:buNone/>
            </a:pPr>
            <a:r>
              <a:rPr lang="en-US" sz="1600" u="sng">
                <a:solidFill>
                  <a:schemeClr val="hlink"/>
                </a:solidFill>
                <a:hlinkClick r:id="rId5"/>
              </a:rPr>
              <a:t>https://github.com/dusty-nv/jetson-inference/blob/master/docs/detectnet-console-2.md</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bef7e6085b_0_75"/>
          <p:cNvSpPr/>
          <p:nvPr/>
        </p:nvSpPr>
        <p:spPr>
          <a:xfrm>
            <a:off x="2584350" y="916600"/>
            <a:ext cx="1303200" cy="5850300"/>
          </a:xfrm>
          <a:prstGeom prst="rect">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bef7e6085b_0_75"/>
          <p:cNvSpPr/>
          <p:nvPr/>
        </p:nvSpPr>
        <p:spPr>
          <a:xfrm>
            <a:off x="4197500" y="777025"/>
            <a:ext cx="2639400" cy="3420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1bef7e6085b_0_75"/>
          <p:cNvSpPr/>
          <p:nvPr/>
        </p:nvSpPr>
        <p:spPr>
          <a:xfrm>
            <a:off x="4016525" y="5307175"/>
            <a:ext cx="5065500" cy="1445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bef7e6085b_0_75"/>
          <p:cNvSpPr txBox="1"/>
          <p:nvPr>
            <p:ph idx="1" type="body"/>
          </p:nvPr>
        </p:nvSpPr>
        <p:spPr>
          <a:xfrm>
            <a:off x="5461618" y="4761551"/>
            <a:ext cx="1353600" cy="585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40"/>
              </a:spcBef>
              <a:spcAft>
                <a:spcPts val="0"/>
              </a:spcAft>
              <a:buSzPts val="3200"/>
              <a:buNone/>
            </a:pPr>
            <a:r>
              <a:rPr lang="en-US" sz="1400"/>
              <a:t>rf-signs.py Inference code</a:t>
            </a:r>
            <a:endParaRPr sz="1400"/>
          </a:p>
        </p:txBody>
      </p:sp>
      <p:sp>
        <p:nvSpPr>
          <p:cNvPr id="291" name="Google Shape;291;g1bef7e6085b_0_75"/>
          <p:cNvSpPr/>
          <p:nvPr/>
        </p:nvSpPr>
        <p:spPr>
          <a:xfrm>
            <a:off x="4137249" y="5353975"/>
            <a:ext cx="2487600" cy="1351800"/>
          </a:xfrm>
          <a:prstGeom prst="rect">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bef7e6085b_0_75"/>
          <p:cNvSpPr/>
          <p:nvPr/>
        </p:nvSpPr>
        <p:spPr>
          <a:xfrm>
            <a:off x="5773975" y="4269875"/>
            <a:ext cx="585600" cy="542700"/>
          </a:xfrm>
          <a:prstGeom prst="rect">
            <a:avLst/>
          </a:prstGeom>
          <a:solidFill>
            <a:srgbClr val="FFC000"/>
          </a:solid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1bef7e6085b_0_75"/>
          <p:cNvSpPr/>
          <p:nvPr/>
        </p:nvSpPr>
        <p:spPr>
          <a:xfrm>
            <a:off x="7072300" y="756525"/>
            <a:ext cx="2000100" cy="29136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bef7e6085b_0_75"/>
          <p:cNvSpPr/>
          <p:nvPr/>
        </p:nvSpPr>
        <p:spPr>
          <a:xfrm>
            <a:off x="121350" y="916725"/>
            <a:ext cx="2306400" cy="5850300"/>
          </a:xfrm>
          <a:prstGeom prst="rect">
            <a:avLst/>
          </a:prstGeom>
          <a:no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bef7e6085b_0_75"/>
          <p:cNvSpPr txBox="1"/>
          <p:nvPr>
            <p:ph type="title"/>
          </p:nvPr>
        </p:nvSpPr>
        <p:spPr>
          <a:xfrm>
            <a:off x="3558635" y="-74629"/>
            <a:ext cx="2225400" cy="779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4400"/>
              <a:buNone/>
            </a:pPr>
            <a:r>
              <a:rPr b="1" lang="en-US" sz="3300"/>
              <a:t>Schematic</a:t>
            </a:r>
            <a:endParaRPr b="1" sz="3300"/>
          </a:p>
        </p:txBody>
      </p:sp>
      <p:sp>
        <p:nvSpPr>
          <p:cNvPr id="296" name="Google Shape;296;g1bef7e6085b_0_75"/>
          <p:cNvSpPr txBox="1"/>
          <p:nvPr>
            <p:ph idx="1" type="body"/>
          </p:nvPr>
        </p:nvSpPr>
        <p:spPr>
          <a:xfrm>
            <a:off x="7846059" y="419237"/>
            <a:ext cx="1429500" cy="42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800"/>
              <a:t>JetBot Car</a:t>
            </a:r>
            <a:endParaRPr sz="1800"/>
          </a:p>
        </p:txBody>
      </p:sp>
      <p:pic>
        <p:nvPicPr>
          <p:cNvPr id="297" name="Google Shape;297;g1bef7e6085b_0_75"/>
          <p:cNvPicPr preferRelativeResize="0"/>
          <p:nvPr/>
        </p:nvPicPr>
        <p:blipFill rotWithShape="1">
          <a:blip r:embed="rId3">
            <a:alphaModFix/>
          </a:blip>
          <a:srcRect b="0" l="3309" r="3718" t="0"/>
          <a:stretch/>
        </p:blipFill>
        <p:spPr>
          <a:xfrm>
            <a:off x="4269850" y="2072975"/>
            <a:ext cx="1825200" cy="1655499"/>
          </a:xfrm>
          <a:prstGeom prst="rect">
            <a:avLst/>
          </a:prstGeom>
          <a:noFill/>
          <a:ln>
            <a:noFill/>
          </a:ln>
        </p:spPr>
      </p:pic>
      <p:pic>
        <p:nvPicPr>
          <p:cNvPr id="298" name="Google Shape;298;g1bef7e6085b_0_75"/>
          <p:cNvPicPr preferRelativeResize="0"/>
          <p:nvPr/>
        </p:nvPicPr>
        <p:blipFill rotWithShape="1">
          <a:blip r:embed="rId4">
            <a:alphaModFix/>
          </a:blip>
          <a:srcRect b="0" l="0" r="0" t="0"/>
          <a:stretch/>
        </p:blipFill>
        <p:spPr>
          <a:xfrm>
            <a:off x="7223380" y="2114931"/>
            <a:ext cx="1605475" cy="1330400"/>
          </a:xfrm>
          <a:prstGeom prst="rect">
            <a:avLst/>
          </a:prstGeom>
          <a:noFill/>
          <a:ln>
            <a:noFill/>
          </a:ln>
        </p:spPr>
      </p:pic>
      <p:pic>
        <p:nvPicPr>
          <p:cNvPr id="299" name="Google Shape;299;g1bef7e6085b_0_75"/>
          <p:cNvPicPr preferRelativeResize="0"/>
          <p:nvPr/>
        </p:nvPicPr>
        <p:blipFill rotWithShape="1">
          <a:blip r:embed="rId5">
            <a:alphaModFix/>
          </a:blip>
          <a:srcRect b="27631" l="24014" r="25365" t="28192"/>
          <a:stretch/>
        </p:blipFill>
        <p:spPr>
          <a:xfrm>
            <a:off x="4593674" y="1024118"/>
            <a:ext cx="1069200" cy="933000"/>
          </a:xfrm>
          <a:prstGeom prst="rect">
            <a:avLst/>
          </a:prstGeom>
          <a:noFill/>
          <a:ln>
            <a:noFill/>
          </a:ln>
        </p:spPr>
      </p:pic>
      <p:pic>
        <p:nvPicPr>
          <p:cNvPr id="300" name="Google Shape;300;g1bef7e6085b_0_75"/>
          <p:cNvPicPr preferRelativeResize="0"/>
          <p:nvPr/>
        </p:nvPicPr>
        <p:blipFill rotWithShape="1">
          <a:blip r:embed="rId6">
            <a:alphaModFix/>
          </a:blip>
          <a:srcRect b="62301" l="21355" r="25297" t="4900"/>
          <a:stretch/>
        </p:blipFill>
        <p:spPr>
          <a:xfrm>
            <a:off x="7770566" y="1680763"/>
            <a:ext cx="914900" cy="472055"/>
          </a:xfrm>
          <a:prstGeom prst="rect">
            <a:avLst/>
          </a:prstGeom>
          <a:noFill/>
          <a:ln>
            <a:noFill/>
          </a:ln>
        </p:spPr>
      </p:pic>
      <p:pic>
        <p:nvPicPr>
          <p:cNvPr id="301" name="Google Shape;301;g1bef7e6085b_0_75"/>
          <p:cNvPicPr preferRelativeResize="0"/>
          <p:nvPr/>
        </p:nvPicPr>
        <p:blipFill rotWithShape="1">
          <a:blip r:embed="rId7">
            <a:alphaModFix/>
          </a:blip>
          <a:srcRect b="0" l="0" r="0" t="0"/>
          <a:stretch/>
        </p:blipFill>
        <p:spPr>
          <a:xfrm>
            <a:off x="1244300" y="5550714"/>
            <a:ext cx="754800" cy="754824"/>
          </a:xfrm>
          <a:prstGeom prst="rect">
            <a:avLst/>
          </a:prstGeom>
          <a:noFill/>
          <a:ln>
            <a:noFill/>
          </a:ln>
        </p:spPr>
      </p:pic>
      <p:pic>
        <p:nvPicPr>
          <p:cNvPr id="302" name="Google Shape;302;g1bef7e6085b_0_75"/>
          <p:cNvPicPr preferRelativeResize="0"/>
          <p:nvPr/>
        </p:nvPicPr>
        <p:blipFill rotWithShape="1">
          <a:blip r:embed="rId8">
            <a:alphaModFix/>
          </a:blip>
          <a:srcRect b="0" l="0" r="0" t="0"/>
          <a:stretch/>
        </p:blipFill>
        <p:spPr>
          <a:xfrm>
            <a:off x="5980475" y="2137594"/>
            <a:ext cx="597977" cy="407605"/>
          </a:xfrm>
          <a:prstGeom prst="rect">
            <a:avLst/>
          </a:prstGeom>
          <a:noFill/>
          <a:ln>
            <a:noFill/>
          </a:ln>
        </p:spPr>
      </p:pic>
      <p:pic>
        <p:nvPicPr>
          <p:cNvPr id="303" name="Google Shape;303;g1bef7e6085b_0_75"/>
          <p:cNvPicPr preferRelativeResize="0"/>
          <p:nvPr/>
        </p:nvPicPr>
        <p:blipFill rotWithShape="1">
          <a:blip r:embed="rId9">
            <a:alphaModFix/>
          </a:blip>
          <a:srcRect b="13512" l="0" r="0" t="16109"/>
          <a:stretch/>
        </p:blipFill>
        <p:spPr>
          <a:xfrm>
            <a:off x="5794845" y="1183256"/>
            <a:ext cx="963750" cy="678275"/>
          </a:xfrm>
          <a:prstGeom prst="rect">
            <a:avLst/>
          </a:prstGeom>
          <a:noFill/>
          <a:ln>
            <a:noFill/>
          </a:ln>
        </p:spPr>
      </p:pic>
      <p:pic>
        <p:nvPicPr>
          <p:cNvPr id="304" name="Google Shape;304;g1bef7e6085b_0_75"/>
          <p:cNvPicPr preferRelativeResize="0"/>
          <p:nvPr/>
        </p:nvPicPr>
        <p:blipFill rotWithShape="1">
          <a:blip r:embed="rId10">
            <a:alphaModFix/>
          </a:blip>
          <a:srcRect b="32702" l="26544" r="24380" t="24471"/>
          <a:stretch/>
        </p:blipFill>
        <p:spPr>
          <a:xfrm>
            <a:off x="8324416" y="2864114"/>
            <a:ext cx="585669" cy="495958"/>
          </a:xfrm>
          <a:prstGeom prst="rect">
            <a:avLst/>
          </a:prstGeom>
          <a:noFill/>
          <a:ln>
            <a:noFill/>
          </a:ln>
        </p:spPr>
      </p:pic>
      <p:pic>
        <p:nvPicPr>
          <p:cNvPr id="305" name="Google Shape;305;g1bef7e6085b_0_75"/>
          <p:cNvPicPr preferRelativeResize="0"/>
          <p:nvPr/>
        </p:nvPicPr>
        <p:blipFill rotWithShape="1">
          <a:blip r:embed="rId11">
            <a:alphaModFix/>
          </a:blip>
          <a:srcRect b="17398" l="18415" r="17329" t="15630"/>
          <a:stretch/>
        </p:blipFill>
        <p:spPr>
          <a:xfrm>
            <a:off x="7455074" y="5845421"/>
            <a:ext cx="1000971" cy="616408"/>
          </a:xfrm>
          <a:prstGeom prst="rect">
            <a:avLst/>
          </a:prstGeom>
          <a:noFill/>
          <a:ln>
            <a:noFill/>
          </a:ln>
        </p:spPr>
      </p:pic>
      <p:pic>
        <p:nvPicPr>
          <p:cNvPr id="306" name="Google Shape;306;g1bef7e6085b_0_75"/>
          <p:cNvPicPr preferRelativeResize="0"/>
          <p:nvPr/>
        </p:nvPicPr>
        <p:blipFill rotWithShape="1">
          <a:blip r:embed="rId12">
            <a:alphaModFix/>
          </a:blip>
          <a:srcRect b="0" l="0" r="0" t="0"/>
          <a:stretch/>
        </p:blipFill>
        <p:spPr>
          <a:xfrm>
            <a:off x="252373" y="5496475"/>
            <a:ext cx="1069200" cy="263925"/>
          </a:xfrm>
          <a:prstGeom prst="rect">
            <a:avLst/>
          </a:prstGeom>
          <a:noFill/>
          <a:ln>
            <a:noFill/>
          </a:ln>
        </p:spPr>
      </p:pic>
      <p:pic>
        <p:nvPicPr>
          <p:cNvPr id="307" name="Google Shape;307;g1bef7e6085b_0_75"/>
          <p:cNvPicPr preferRelativeResize="0"/>
          <p:nvPr/>
        </p:nvPicPr>
        <p:blipFill rotWithShape="1">
          <a:blip r:embed="rId13">
            <a:alphaModFix/>
          </a:blip>
          <a:srcRect b="0" l="0" r="0" t="0"/>
          <a:stretch/>
        </p:blipFill>
        <p:spPr>
          <a:xfrm>
            <a:off x="251599" y="3034148"/>
            <a:ext cx="1303201" cy="604037"/>
          </a:xfrm>
          <a:prstGeom prst="rect">
            <a:avLst/>
          </a:prstGeom>
          <a:noFill/>
          <a:ln>
            <a:noFill/>
          </a:ln>
        </p:spPr>
      </p:pic>
      <p:pic>
        <p:nvPicPr>
          <p:cNvPr id="308" name="Google Shape;308;g1bef7e6085b_0_75"/>
          <p:cNvPicPr preferRelativeResize="0"/>
          <p:nvPr/>
        </p:nvPicPr>
        <p:blipFill rotWithShape="1">
          <a:blip r:embed="rId14">
            <a:alphaModFix/>
          </a:blip>
          <a:srcRect b="0" l="0" r="0" t="0"/>
          <a:stretch/>
        </p:blipFill>
        <p:spPr>
          <a:xfrm>
            <a:off x="5502489" y="5510458"/>
            <a:ext cx="652631" cy="723847"/>
          </a:xfrm>
          <a:prstGeom prst="rect">
            <a:avLst/>
          </a:prstGeom>
          <a:noFill/>
          <a:ln>
            <a:noFill/>
          </a:ln>
        </p:spPr>
      </p:pic>
      <p:pic>
        <p:nvPicPr>
          <p:cNvPr id="309" name="Google Shape;309;g1bef7e6085b_0_75"/>
          <p:cNvPicPr preferRelativeResize="0"/>
          <p:nvPr/>
        </p:nvPicPr>
        <p:blipFill rotWithShape="1">
          <a:blip r:embed="rId15">
            <a:alphaModFix/>
          </a:blip>
          <a:srcRect b="4560" l="16240" r="53672" t="59473"/>
          <a:stretch/>
        </p:blipFill>
        <p:spPr>
          <a:xfrm>
            <a:off x="7793008" y="828851"/>
            <a:ext cx="662775" cy="717694"/>
          </a:xfrm>
          <a:prstGeom prst="rect">
            <a:avLst/>
          </a:prstGeom>
          <a:noFill/>
          <a:ln>
            <a:noFill/>
          </a:ln>
        </p:spPr>
      </p:pic>
      <p:pic>
        <p:nvPicPr>
          <p:cNvPr id="310" name="Google Shape;310;g1bef7e6085b_0_75"/>
          <p:cNvPicPr preferRelativeResize="0"/>
          <p:nvPr/>
        </p:nvPicPr>
        <p:blipFill rotWithShape="1">
          <a:blip r:embed="rId16">
            <a:alphaModFix/>
          </a:blip>
          <a:srcRect b="0" l="37980" r="36999" t="21679"/>
          <a:stretch/>
        </p:blipFill>
        <p:spPr>
          <a:xfrm>
            <a:off x="4386218" y="5440100"/>
            <a:ext cx="676096" cy="924303"/>
          </a:xfrm>
          <a:prstGeom prst="rect">
            <a:avLst/>
          </a:prstGeom>
          <a:noFill/>
          <a:ln>
            <a:noFill/>
          </a:ln>
        </p:spPr>
      </p:pic>
      <p:pic>
        <p:nvPicPr>
          <p:cNvPr id="311" name="Google Shape;311;g1bef7e6085b_0_75"/>
          <p:cNvPicPr preferRelativeResize="0"/>
          <p:nvPr/>
        </p:nvPicPr>
        <p:blipFill rotWithShape="1">
          <a:blip r:embed="rId17">
            <a:alphaModFix/>
          </a:blip>
          <a:srcRect b="0" l="0" r="0" t="0"/>
          <a:stretch/>
        </p:blipFill>
        <p:spPr>
          <a:xfrm>
            <a:off x="3004580" y="3651905"/>
            <a:ext cx="678275" cy="678275"/>
          </a:xfrm>
          <a:prstGeom prst="rect">
            <a:avLst/>
          </a:prstGeom>
          <a:noFill/>
          <a:ln>
            <a:noFill/>
          </a:ln>
        </p:spPr>
      </p:pic>
      <p:pic>
        <p:nvPicPr>
          <p:cNvPr id="312" name="Google Shape;312;g1bef7e6085b_0_75"/>
          <p:cNvPicPr preferRelativeResize="0"/>
          <p:nvPr/>
        </p:nvPicPr>
        <p:blipFill rotWithShape="1">
          <a:blip r:embed="rId7">
            <a:alphaModFix/>
          </a:blip>
          <a:srcRect b="0" l="0" r="0" t="0"/>
          <a:stretch/>
        </p:blipFill>
        <p:spPr>
          <a:xfrm>
            <a:off x="5779048" y="4289813"/>
            <a:ext cx="502800" cy="502800"/>
          </a:xfrm>
          <a:prstGeom prst="rect">
            <a:avLst/>
          </a:prstGeom>
          <a:noFill/>
          <a:ln>
            <a:noFill/>
          </a:ln>
        </p:spPr>
      </p:pic>
      <p:sp>
        <p:nvSpPr>
          <p:cNvPr id="313" name="Google Shape;313;g1bef7e6085b_0_75"/>
          <p:cNvSpPr txBox="1"/>
          <p:nvPr>
            <p:ph idx="1" type="body"/>
          </p:nvPr>
        </p:nvSpPr>
        <p:spPr>
          <a:xfrm>
            <a:off x="4243365" y="3654103"/>
            <a:ext cx="17577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b="1" lang="en-US" sz="1700"/>
              <a:t>Jetson Nano Card</a:t>
            </a:r>
            <a:endParaRPr b="1" sz="1700"/>
          </a:p>
        </p:txBody>
      </p:sp>
      <p:sp>
        <p:nvSpPr>
          <p:cNvPr id="314" name="Google Shape;314;g1bef7e6085b_0_75"/>
          <p:cNvSpPr txBox="1"/>
          <p:nvPr>
            <p:ph idx="1" type="body"/>
          </p:nvPr>
        </p:nvSpPr>
        <p:spPr>
          <a:xfrm>
            <a:off x="7132636" y="3369429"/>
            <a:ext cx="19041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JetBot Expansion Board</a:t>
            </a:r>
            <a:endParaRPr sz="1400"/>
          </a:p>
        </p:txBody>
      </p:sp>
      <p:sp>
        <p:nvSpPr>
          <p:cNvPr id="315" name="Google Shape;315;g1bef7e6085b_0_75"/>
          <p:cNvSpPr txBox="1"/>
          <p:nvPr>
            <p:ph idx="1" type="body"/>
          </p:nvPr>
        </p:nvSpPr>
        <p:spPr>
          <a:xfrm>
            <a:off x="7022270" y="6370211"/>
            <a:ext cx="1825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b="1" lang="en-US" sz="1800"/>
              <a:t>Work Computer</a:t>
            </a:r>
            <a:endParaRPr b="1" sz="1800"/>
          </a:p>
        </p:txBody>
      </p:sp>
      <p:sp>
        <p:nvSpPr>
          <p:cNvPr id="316" name="Google Shape;316;g1bef7e6085b_0_75"/>
          <p:cNvSpPr txBox="1"/>
          <p:nvPr>
            <p:ph idx="1" type="body"/>
          </p:nvPr>
        </p:nvSpPr>
        <p:spPr>
          <a:xfrm>
            <a:off x="5803350" y="770822"/>
            <a:ext cx="996900" cy="46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sz="1400"/>
              <a:t>Gamepad </a:t>
            </a:r>
            <a:endParaRPr sz="1400"/>
          </a:p>
          <a:p>
            <a:pPr indent="0" lvl="0" marL="0" rtl="0" algn="l">
              <a:lnSpc>
                <a:spcPct val="100000"/>
              </a:lnSpc>
              <a:spcBef>
                <a:spcPts val="0"/>
              </a:spcBef>
              <a:spcAft>
                <a:spcPts val="0"/>
              </a:spcAft>
              <a:buSzPts val="3200"/>
              <a:buNone/>
            </a:pPr>
            <a:r>
              <a:rPr lang="en-US" sz="1400"/>
              <a:t>Controller</a:t>
            </a:r>
            <a:endParaRPr sz="1400"/>
          </a:p>
        </p:txBody>
      </p:sp>
      <p:sp>
        <p:nvSpPr>
          <p:cNvPr id="317" name="Google Shape;317;g1bef7e6085b_0_75"/>
          <p:cNvSpPr txBox="1"/>
          <p:nvPr>
            <p:ph idx="1" type="body"/>
          </p:nvPr>
        </p:nvSpPr>
        <p:spPr>
          <a:xfrm>
            <a:off x="5594525" y="1873049"/>
            <a:ext cx="11997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MicroSD Card</a:t>
            </a:r>
            <a:endParaRPr sz="1400"/>
          </a:p>
        </p:txBody>
      </p:sp>
      <p:sp>
        <p:nvSpPr>
          <p:cNvPr id="318" name="Google Shape;318;g1bef7e6085b_0_75"/>
          <p:cNvSpPr txBox="1"/>
          <p:nvPr>
            <p:ph idx="1" type="body"/>
          </p:nvPr>
        </p:nvSpPr>
        <p:spPr>
          <a:xfrm>
            <a:off x="7082026" y="1780588"/>
            <a:ext cx="865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Motors</a:t>
            </a:r>
            <a:endParaRPr sz="1400"/>
          </a:p>
        </p:txBody>
      </p:sp>
      <p:sp>
        <p:nvSpPr>
          <p:cNvPr id="319" name="Google Shape;319;g1bef7e6085b_0_75"/>
          <p:cNvSpPr txBox="1"/>
          <p:nvPr>
            <p:ph idx="1" type="body"/>
          </p:nvPr>
        </p:nvSpPr>
        <p:spPr>
          <a:xfrm>
            <a:off x="7038767" y="1115344"/>
            <a:ext cx="865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Wheels</a:t>
            </a:r>
            <a:endParaRPr sz="1400"/>
          </a:p>
        </p:txBody>
      </p:sp>
      <p:sp>
        <p:nvSpPr>
          <p:cNvPr id="320" name="Google Shape;320;g1bef7e6085b_0_75"/>
          <p:cNvSpPr txBox="1"/>
          <p:nvPr>
            <p:ph idx="1" type="body"/>
          </p:nvPr>
        </p:nvSpPr>
        <p:spPr>
          <a:xfrm>
            <a:off x="4779270" y="766814"/>
            <a:ext cx="865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Camera</a:t>
            </a:r>
            <a:endParaRPr sz="1400"/>
          </a:p>
        </p:txBody>
      </p:sp>
      <p:sp>
        <p:nvSpPr>
          <p:cNvPr id="321" name="Google Shape;321;g1bef7e6085b_0_75"/>
          <p:cNvSpPr txBox="1"/>
          <p:nvPr>
            <p:ph idx="1" type="body"/>
          </p:nvPr>
        </p:nvSpPr>
        <p:spPr>
          <a:xfrm>
            <a:off x="1168100" y="6271125"/>
            <a:ext cx="1069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train_ssd.py</a:t>
            </a:r>
            <a:endParaRPr sz="1400"/>
          </a:p>
        </p:txBody>
      </p:sp>
      <p:pic>
        <p:nvPicPr>
          <p:cNvPr id="322" name="Google Shape;322;g1bef7e6085b_0_75"/>
          <p:cNvPicPr preferRelativeResize="0"/>
          <p:nvPr/>
        </p:nvPicPr>
        <p:blipFill rotWithShape="1">
          <a:blip r:embed="rId7">
            <a:alphaModFix/>
          </a:blip>
          <a:srcRect b="0" l="0" r="0" t="0"/>
          <a:stretch/>
        </p:blipFill>
        <p:spPr>
          <a:xfrm>
            <a:off x="2840463" y="1843475"/>
            <a:ext cx="754800" cy="754800"/>
          </a:xfrm>
          <a:prstGeom prst="rect">
            <a:avLst/>
          </a:prstGeom>
          <a:noFill/>
          <a:ln>
            <a:noFill/>
          </a:ln>
        </p:spPr>
      </p:pic>
      <p:sp>
        <p:nvSpPr>
          <p:cNvPr id="323" name="Google Shape;323;g1bef7e6085b_0_75"/>
          <p:cNvSpPr txBox="1"/>
          <p:nvPr>
            <p:ph idx="1" type="body"/>
          </p:nvPr>
        </p:nvSpPr>
        <p:spPr>
          <a:xfrm>
            <a:off x="2660975" y="2609825"/>
            <a:ext cx="1303200" cy="554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image-capture-single.py</a:t>
            </a:r>
            <a:endParaRPr sz="1400"/>
          </a:p>
        </p:txBody>
      </p:sp>
      <p:pic>
        <p:nvPicPr>
          <p:cNvPr id="324" name="Google Shape;324;g1bef7e6085b_0_75"/>
          <p:cNvPicPr preferRelativeResize="0"/>
          <p:nvPr/>
        </p:nvPicPr>
        <p:blipFill rotWithShape="1">
          <a:blip r:embed="rId18">
            <a:alphaModFix/>
          </a:blip>
          <a:srcRect b="0" l="0" r="0" t="0"/>
          <a:stretch/>
        </p:blipFill>
        <p:spPr>
          <a:xfrm>
            <a:off x="3021200" y="5463700"/>
            <a:ext cx="563700" cy="563700"/>
          </a:xfrm>
          <a:prstGeom prst="rect">
            <a:avLst/>
          </a:prstGeom>
          <a:noFill/>
          <a:ln>
            <a:noFill/>
          </a:ln>
        </p:spPr>
      </p:pic>
      <p:sp>
        <p:nvSpPr>
          <p:cNvPr id="325" name="Google Shape;325;g1bef7e6085b_0_75"/>
          <p:cNvSpPr txBox="1"/>
          <p:nvPr>
            <p:ph idx="1" type="body"/>
          </p:nvPr>
        </p:nvSpPr>
        <p:spPr>
          <a:xfrm>
            <a:off x="2789550" y="5912575"/>
            <a:ext cx="11109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Annotations</a:t>
            </a:r>
            <a:endParaRPr sz="1400"/>
          </a:p>
        </p:txBody>
      </p:sp>
      <p:sp>
        <p:nvSpPr>
          <p:cNvPr id="326" name="Google Shape;326;g1bef7e6085b_0_75"/>
          <p:cNvSpPr txBox="1"/>
          <p:nvPr>
            <p:ph idx="1" type="body"/>
          </p:nvPr>
        </p:nvSpPr>
        <p:spPr>
          <a:xfrm>
            <a:off x="2974288" y="4241050"/>
            <a:ext cx="8067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Images</a:t>
            </a:r>
            <a:endParaRPr sz="1400"/>
          </a:p>
        </p:txBody>
      </p:sp>
      <p:pic>
        <p:nvPicPr>
          <p:cNvPr id="327" name="Google Shape;327;g1bef7e6085b_0_75"/>
          <p:cNvPicPr preferRelativeResize="0"/>
          <p:nvPr/>
        </p:nvPicPr>
        <p:blipFill rotWithShape="1">
          <a:blip r:embed="rId19">
            <a:alphaModFix/>
          </a:blip>
          <a:srcRect b="0" l="0" r="0" t="0"/>
          <a:stretch/>
        </p:blipFill>
        <p:spPr>
          <a:xfrm>
            <a:off x="851029" y="2307029"/>
            <a:ext cx="678275" cy="678308"/>
          </a:xfrm>
          <a:prstGeom prst="rect">
            <a:avLst/>
          </a:prstGeom>
          <a:noFill/>
          <a:ln>
            <a:noFill/>
          </a:ln>
        </p:spPr>
      </p:pic>
      <p:sp>
        <p:nvSpPr>
          <p:cNvPr id="328" name="Google Shape;328;g1bef7e6085b_0_75"/>
          <p:cNvSpPr txBox="1"/>
          <p:nvPr>
            <p:ph idx="1" type="body"/>
          </p:nvPr>
        </p:nvSpPr>
        <p:spPr>
          <a:xfrm>
            <a:off x="665650" y="2047100"/>
            <a:ext cx="865200" cy="35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.onnx file</a:t>
            </a:r>
            <a:endParaRPr sz="1400"/>
          </a:p>
        </p:txBody>
      </p:sp>
      <p:pic>
        <p:nvPicPr>
          <p:cNvPr id="329" name="Google Shape;329;g1bef7e6085b_0_75"/>
          <p:cNvPicPr preferRelativeResize="0"/>
          <p:nvPr/>
        </p:nvPicPr>
        <p:blipFill rotWithShape="1">
          <a:blip r:embed="rId7">
            <a:alphaModFix/>
          </a:blip>
          <a:srcRect b="0" l="0" r="0" t="0"/>
          <a:stretch/>
        </p:blipFill>
        <p:spPr>
          <a:xfrm>
            <a:off x="1368925" y="3864250"/>
            <a:ext cx="806700" cy="806700"/>
          </a:xfrm>
          <a:prstGeom prst="rect">
            <a:avLst/>
          </a:prstGeom>
          <a:noFill/>
          <a:ln>
            <a:noFill/>
          </a:ln>
        </p:spPr>
      </p:pic>
      <p:sp>
        <p:nvSpPr>
          <p:cNvPr id="330" name="Google Shape;330;g1bef7e6085b_0_75"/>
          <p:cNvSpPr txBox="1"/>
          <p:nvPr>
            <p:ph idx="1" type="body"/>
          </p:nvPr>
        </p:nvSpPr>
        <p:spPr>
          <a:xfrm>
            <a:off x="1033550" y="4612775"/>
            <a:ext cx="14295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onnx_export.py</a:t>
            </a:r>
            <a:endParaRPr sz="1400"/>
          </a:p>
        </p:txBody>
      </p:sp>
      <p:cxnSp>
        <p:nvCxnSpPr>
          <p:cNvPr id="331" name="Google Shape;331;g1bef7e6085b_0_75"/>
          <p:cNvCxnSpPr>
            <a:stCxn id="326" idx="2"/>
            <a:endCxn id="310" idx="0"/>
          </p:cNvCxnSpPr>
          <p:nvPr/>
        </p:nvCxnSpPr>
        <p:spPr>
          <a:xfrm>
            <a:off x="3377638" y="4578850"/>
            <a:ext cx="1346700" cy="861300"/>
          </a:xfrm>
          <a:prstGeom prst="straightConnector1">
            <a:avLst/>
          </a:prstGeom>
          <a:noFill/>
          <a:ln cap="flat" cmpd="sng" w="38100">
            <a:solidFill>
              <a:srgbClr val="9900FF"/>
            </a:solidFill>
            <a:prstDash val="solid"/>
            <a:round/>
            <a:headEnd len="sm" w="sm" type="none"/>
            <a:tailEnd len="med" w="med" type="triangle"/>
          </a:ln>
        </p:spPr>
      </p:cxnSp>
      <p:pic>
        <p:nvPicPr>
          <p:cNvPr id="332" name="Google Shape;332;g1bef7e6085b_0_75"/>
          <p:cNvPicPr preferRelativeResize="0"/>
          <p:nvPr/>
        </p:nvPicPr>
        <p:blipFill rotWithShape="1">
          <a:blip r:embed="rId19">
            <a:alphaModFix/>
          </a:blip>
          <a:srcRect b="0" l="0" r="0" t="0"/>
          <a:stretch/>
        </p:blipFill>
        <p:spPr>
          <a:xfrm>
            <a:off x="141800" y="3881122"/>
            <a:ext cx="633000" cy="633031"/>
          </a:xfrm>
          <a:prstGeom prst="rect">
            <a:avLst/>
          </a:prstGeom>
          <a:noFill/>
          <a:ln>
            <a:noFill/>
          </a:ln>
        </p:spPr>
      </p:pic>
      <p:sp>
        <p:nvSpPr>
          <p:cNvPr id="333" name="Google Shape;333;g1bef7e6085b_0_75"/>
          <p:cNvSpPr txBox="1"/>
          <p:nvPr>
            <p:ph idx="1" type="body"/>
          </p:nvPr>
        </p:nvSpPr>
        <p:spPr>
          <a:xfrm>
            <a:off x="113650" y="4437125"/>
            <a:ext cx="717300" cy="51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model files</a:t>
            </a:r>
            <a:endParaRPr sz="1400"/>
          </a:p>
        </p:txBody>
      </p:sp>
      <p:pic>
        <p:nvPicPr>
          <p:cNvPr id="334" name="Google Shape;334;g1bef7e6085b_0_75"/>
          <p:cNvPicPr preferRelativeResize="0"/>
          <p:nvPr/>
        </p:nvPicPr>
        <p:blipFill rotWithShape="1">
          <a:blip r:embed="rId19">
            <a:alphaModFix/>
          </a:blip>
          <a:srcRect b="0" l="0" r="0" t="0"/>
          <a:stretch/>
        </p:blipFill>
        <p:spPr>
          <a:xfrm>
            <a:off x="1556300" y="2287597"/>
            <a:ext cx="682425" cy="682479"/>
          </a:xfrm>
          <a:prstGeom prst="rect">
            <a:avLst/>
          </a:prstGeom>
          <a:noFill/>
          <a:ln>
            <a:noFill/>
          </a:ln>
        </p:spPr>
      </p:pic>
      <p:sp>
        <p:nvSpPr>
          <p:cNvPr id="335" name="Google Shape;335;g1bef7e6085b_0_75"/>
          <p:cNvSpPr txBox="1"/>
          <p:nvPr>
            <p:ph idx="1" type="body"/>
          </p:nvPr>
        </p:nvSpPr>
        <p:spPr>
          <a:xfrm>
            <a:off x="1562441" y="2048626"/>
            <a:ext cx="865200" cy="22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labels.txt</a:t>
            </a:r>
            <a:endParaRPr sz="1400"/>
          </a:p>
        </p:txBody>
      </p:sp>
      <p:sp>
        <p:nvSpPr>
          <p:cNvPr id="336" name="Google Shape;336;g1bef7e6085b_0_75"/>
          <p:cNvSpPr txBox="1"/>
          <p:nvPr>
            <p:ph idx="1" type="body"/>
          </p:nvPr>
        </p:nvSpPr>
        <p:spPr>
          <a:xfrm>
            <a:off x="707301" y="31175"/>
            <a:ext cx="1181700" cy="427800"/>
          </a:xfrm>
          <a:prstGeom prst="rect">
            <a:avLst/>
          </a:prstGeom>
          <a:noFill/>
          <a:ln cap="flat" cmpd="sng" w="38100">
            <a:solidFill>
              <a:srgbClr val="FFC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2000"/>
              <a:t>Software</a:t>
            </a:r>
            <a:endParaRPr sz="2000"/>
          </a:p>
        </p:txBody>
      </p:sp>
      <p:pic>
        <p:nvPicPr>
          <p:cNvPr id="337" name="Google Shape;337;g1bef7e6085b_0_75"/>
          <p:cNvPicPr preferRelativeResize="0"/>
          <p:nvPr/>
        </p:nvPicPr>
        <p:blipFill rotWithShape="1">
          <a:blip r:embed="rId20">
            <a:alphaModFix/>
          </a:blip>
          <a:srcRect b="56671" l="79701" r="1590" t="34565"/>
          <a:stretch/>
        </p:blipFill>
        <p:spPr>
          <a:xfrm>
            <a:off x="5607532" y="3332958"/>
            <a:ext cx="1221782" cy="359258"/>
          </a:xfrm>
          <a:prstGeom prst="rect">
            <a:avLst/>
          </a:prstGeom>
          <a:noFill/>
          <a:ln>
            <a:noFill/>
          </a:ln>
        </p:spPr>
      </p:pic>
      <p:sp>
        <p:nvSpPr>
          <p:cNvPr id="338" name="Google Shape;338;g1bef7e6085b_0_75"/>
          <p:cNvSpPr txBox="1"/>
          <p:nvPr>
            <p:ph idx="1" type="body"/>
          </p:nvPr>
        </p:nvSpPr>
        <p:spPr>
          <a:xfrm>
            <a:off x="5739951" y="3043653"/>
            <a:ext cx="1303200" cy="33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1400"/>
              <a:t>WiFi Antenna</a:t>
            </a:r>
            <a:endParaRPr sz="1400"/>
          </a:p>
        </p:txBody>
      </p:sp>
      <p:sp>
        <p:nvSpPr>
          <p:cNvPr id="339" name="Google Shape;339;g1bef7e6085b_0_75"/>
          <p:cNvSpPr/>
          <p:nvPr/>
        </p:nvSpPr>
        <p:spPr>
          <a:xfrm>
            <a:off x="7112900" y="4413950"/>
            <a:ext cx="1757700" cy="4077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1bef7e6085b_0_75"/>
          <p:cNvSpPr txBox="1"/>
          <p:nvPr/>
        </p:nvSpPr>
        <p:spPr>
          <a:xfrm>
            <a:off x="7142750" y="4429500"/>
            <a:ext cx="1686000" cy="3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chemeClr val="dk1"/>
              </a:buClr>
              <a:buSzPts val="3200"/>
              <a:buFont typeface="Arial"/>
              <a:buNone/>
            </a:pPr>
            <a:r>
              <a:rPr b="0" i="0" lang="en-US" sz="1600" u="none" cap="none" strike="noStrike">
                <a:solidFill>
                  <a:schemeClr val="dk1"/>
                </a:solidFill>
                <a:latin typeface="Calibri"/>
                <a:ea typeface="Calibri"/>
                <a:cs typeface="Calibri"/>
                <a:sym typeface="Calibri"/>
              </a:rPr>
              <a:t> Network Service</a:t>
            </a:r>
            <a:endParaRPr b="0" i="0" sz="1600" u="none" cap="none" strike="noStrike">
              <a:solidFill>
                <a:schemeClr val="dk1"/>
              </a:solidFill>
              <a:latin typeface="Calibri"/>
              <a:ea typeface="Calibri"/>
              <a:cs typeface="Calibri"/>
              <a:sym typeface="Calibri"/>
            </a:endParaRPr>
          </a:p>
        </p:txBody>
      </p:sp>
      <p:sp>
        <p:nvSpPr>
          <p:cNvPr id="341" name="Google Shape;341;g1bef7e6085b_0_75"/>
          <p:cNvSpPr/>
          <p:nvPr/>
        </p:nvSpPr>
        <p:spPr>
          <a:xfrm>
            <a:off x="7814200" y="4924352"/>
            <a:ext cx="223500" cy="779400"/>
          </a:xfrm>
          <a:prstGeom prst="upDownArrow">
            <a:avLst>
              <a:gd fmla="val 50000" name="adj1"/>
              <a:gd fmla="val 50000" name="adj2"/>
            </a:avLst>
          </a:prstGeom>
          <a:solidFill>
            <a:schemeClr val="accent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g1bef7e6085b_0_75"/>
          <p:cNvSpPr/>
          <p:nvPr/>
        </p:nvSpPr>
        <p:spPr>
          <a:xfrm rot="5400000">
            <a:off x="6809602" y="2350990"/>
            <a:ext cx="283500" cy="535200"/>
          </a:xfrm>
          <a:prstGeom prst="upDownArrow">
            <a:avLst>
              <a:gd fmla="val 50000" name="adj1"/>
              <a:gd fmla="val 50000" name="adj2"/>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3" name="Google Shape;343;g1bef7e6085b_0_75"/>
          <p:cNvSpPr txBox="1"/>
          <p:nvPr/>
        </p:nvSpPr>
        <p:spPr>
          <a:xfrm>
            <a:off x="4615899" y="425424"/>
            <a:ext cx="1842000" cy="4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chemeClr val="dk1"/>
              </a:buClr>
              <a:buSzPts val="3200"/>
              <a:buFont typeface="Arial"/>
              <a:buNone/>
            </a:pPr>
            <a:r>
              <a:rPr b="0" i="0" lang="en-US" sz="1800" u="none" cap="none" strike="noStrike">
                <a:solidFill>
                  <a:schemeClr val="dk1"/>
                </a:solidFill>
                <a:latin typeface="Calibri"/>
                <a:ea typeface="Calibri"/>
                <a:cs typeface="Calibri"/>
                <a:sym typeface="Calibri"/>
              </a:rPr>
              <a:t>GPU, Accessories</a:t>
            </a:r>
            <a:endParaRPr b="0" i="0" sz="1800" u="none" cap="none" strike="noStrike">
              <a:solidFill>
                <a:schemeClr val="dk1"/>
              </a:solidFill>
              <a:latin typeface="Calibri"/>
              <a:ea typeface="Calibri"/>
              <a:cs typeface="Calibri"/>
              <a:sym typeface="Calibri"/>
            </a:endParaRPr>
          </a:p>
        </p:txBody>
      </p:sp>
      <p:sp>
        <p:nvSpPr>
          <p:cNvPr id="344" name="Google Shape;344;g1bef7e6085b_0_75"/>
          <p:cNvSpPr/>
          <p:nvPr/>
        </p:nvSpPr>
        <p:spPr>
          <a:xfrm flipH="1">
            <a:off x="8324426" y="1414325"/>
            <a:ext cx="223500" cy="3042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g1bef7e6085b_0_75"/>
          <p:cNvSpPr txBox="1"/>
          <p:nvPr/>
        </p:nvSpPr>
        <p:spPr>
          <a:xfrm>
            <a:off x="5359115" y="6169025"/>
            <a:ext cx="1181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Video</a:t>
            </a:r>
            <a:endParaRPr/>
          </a:p>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Streaming</a:t>
            </a:r>
            <a:endParaRPr b="0" i="0" sz="1200" u="none" cap="none" strike="noStrike">
              <a:solidFill>
                <a:srgbClr val="000000"/>
              </a:solidFill>
              <a:latin typeface="Arial"/>
              <a:ea typeface="Arial"/>
              <a:cs typeface="Arial"/>
              <a:sym typeface="Arial"/>
            </a:endParaRPr>
          </a:p>
        </p:txBody>
      </p:sp>
      <p:sp>
        <p:nvSpPr>
          <p:cNvPr id="346" name="Google Shape;346;g1bef7e6085b_0_75"/>
          <p:cNvSpPr/>
          <p:nvPr/>
        </p:nvSpPr>
        <p:spPr>
          <a:xfrm rot="-776742">
            <a:off x="5893086" y="3935849"/>
            <a:ext cx="237024" cy="415248"/>
          </a:xfrm>
          <a:prstGeom prst="upArrow">
            <a:avLst>
              <a:gd fmla="val 50000" name="adj1"/>
              <a:gd fmla="val 50000" name="adj2"/>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g1bef7e6085b_0_75"/>
          <p:cNvSpPr/>
          <p:nvPr/>
        </p:nvSpPr>
        <p:spPr>
          <a:xfrm rot="10800000">
            <a:off x="5360725" y="4088550"/>
            <a:ext cx="260400" cy="1565700"/>
          </a:xfrm>
          <a:prstGeom prst="upArrow">
            <a:avLst>
              <a:gd fmla="val 50000" name="adj1"/>
              <a:gd fmla="val 50000" name="adj2"/>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g1bef7e6085b_0_75"/>
          <p:cNvSpPr/>
          <p:nvPr/>
        </p:nvSpPr>
        <p:spPr>
          <a:xfrm flipH="1">
            <a:off x="6861638" y="4863813"/>
            <a:ext cx="717300" cy="678300"/>
          </a:xfrm>
          <a:prstGeom prst="bentArrow">
            <a:avLst>
              <a:gd fmla="val 25000" name="adj1"/>
              <a:gd fmla="val 25000" name="adj2"/>
              <a:gd fmla="val 25000" name="adj3"/>
              <a:gd fmla="val 43497" name="adj4"/>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49" name="Google Shape;349;g1bef7e6085b_0_75"/>
          <p:cNvSpPr txBox="1"/>
          <p:nvPr/>
        </p:nvSpPr>
        <p:spPr>
          <a:xfrm>
            <a:off x="6719000" y="5318875"/>
            <a:ext cx="11817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500">
                <a:solidFill>
                  <a:srgbClr val="FF0000"/>
                </a:solidFill>
                <a:latin typeface="Calibri"/>
                <a:ea typeface="Calibri"/>
                <a:cs typeface="Calibri"/>
                <a:sym typeface="Calibri"/>
              </a:rPr>
              <a:t>START</a:t>
            </a:r>
            <a:endParaRPr b="1" sz="1500">
              <a:solidFill>
                <a:srgbClr val="FF0000"/>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1500">
                <a:solidFill>
                  <a:srgbClr val="FF0000"/>
                </a:solidFill>
                <a:latin typeface="Calibri"/>
                <a:ea typeface="Calibri"/>
                <a:cs typeface="Calibri"/>
                <a:sym typeface="Calibri"/>
              </a:rPr>
              <a:t>of inference</a:t>
            </a:r>
            <a:endParaRPr b="1" i="0" sz="1500" u="none" cap="none" strike="noStrike">
              <a:solidFill>
                <a:srgbClr val="FF0000"/>
              </a:solidFill>
              <a:latin typeface="Calibri"/>
              <a:ea typeface="Calibri"/>
              <a:cs typeface="Calibri"/>
              <a:sym typeface="Calibri"/>
            </a:endParaRPr>
          </a:p>
        </p:txBody>
      </p:sp>
      <p:sp>
        <p:nvSpPr>
          <p:cNvPr id="350" name="Google Shape;350;g1bef7e6085b_0_75"/>
          <p:cNvSpPr/>
          <p:nvPr/>
        </p:nvSpPr>
        <p:spPr>
          <a:xfrm>
            <a:off x="4631673" y="1701983"/>
            <a:ext cx="151200" cy="441000"/>
          </a:xfrm>
          <a:prstGeom prst="downArrow">
            <a:avLst>
              <a:gd fmla="val 50000" name="adj1"/>
              <a:gd fmla="val 50000" name="adj2"/>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g1bef7e6085b_0_75"/>
          <p:cNvSpPr/>
          <p:nvPr/>
        </p:nvSpPr>
        <p:spPr>
          <a:xfrm flipH="1">
            <a:off x="6684550" y="3664750"/>
            <a:ext cx="754800" cy="678300"/>
          </a:xfrm>
          <a:prstGeom prst="bentArrow">
            <a:avLst>
              <a:gd fmla="val 25000" name="adj1"/>
              <a:gd fmla="val 26988" name="adj2"/>
              <a:gd fmla="val 25000" name="adj3"/>
              <a:gd fmla="val 43750" name="adj4"/>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2" name="Google Shape;352;g1bef7e6085b_0_75"/>
          <p:cNvSpPr txBox="1"/>
          <p:nvPr/>
        </p:nvSpPr>
        <p:spPr>
          <a:xfrm>
            <a:off x="4064715" y="6397625"/>
            <a:ext cx="13656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1200"/>
              <a:t>Annotation Tool</a:t>
            </a:r>
            <a:endParaRPr b="0" i="0" sz="1200" u="none" cap="none" strike="noStrike">
              <a:solidFill>
                <a:srgbClr val="000000"/>
              </a:solidFill>
              <a:latin typeface="Arial"/>
              <a:ea typeface="Arial"/>
              <a:cs typeface="Arial"/>
              <a:sym typeface="Arial"/>
            </a:endParaRPr>
          </a:p>
        </p:txBody>
      </p:sp>
      <p:sp>
        <p:nvSpPr>
          <p:cNvPr id="353" name="Google Shape;353;g1bef7e6085b_0_75"/>
          <p:cNvSpPr/>
          <p:nvPr/>
        </p:nvSpPr>
        <p:spPr>
          <a:xfrm rot="5400000">
            <a:off x="6735900" y="5710225"/>
            <a:ext cx="266400" cy="971700"/>
          </a:xfrm>
          <a:prstGeom prst="upArrow">
            <a:avLst>
              <a:gd fmla="val 50000" name="adj1"/>
              <a:gd fmla="val 50000" name="adj2"/>
            </a:avLst>
          </a:prstGeom>
          <a:solidFill>
            <a:srgbClr val="C0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g1bef7e6085b_0_75"/>
          <p:cNvSpPr txBox="1"/>
          <p:nvPr>
            <p:ph idx="1" type="body"/>
          </p:nvPr>
        </p:nvSpPr>
        <p:spPr>
          <a:xfrm>
            <a:off x="6358650" y="25550"/>
            <a:ext cx="1303200" cy="427800"/>
          </a:xfrm>
          <a:prstGeom prst="rect">
            <a:avLst/>
          </a:prstGeom>
          <a:noFill/>
          <a:ln cap="flat" cmpd="sng" w="381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640"/>
              </a:spcBef>
              <a:spcAft>
                <a:spcPts val="0"/>
              </a:spcAft>
              <a:buSzPts val="3200"/>
              <a:buNone/>
            </a:pPr>
            <a:r>
              <a:rPr lang="en-US" sz="2000"/>
              <a:t>Hardware</a:t>
            </a:r>
            <a:endParaRPr sz="2000"/>
          </a:p>
        </p:txBody>
      </p:sp>
      <p:sp>
        <p:nvSpPr>
          <p:cNvPr id="355" name="Google Shape;355;g1bef7e6085b_0_75"/>
          <p:cNvSpPr/>
          <p:nvPr/>
        </p:nvSpPr>
        <p:spPr>
          <a:xfrm flipH="1">
            <a:off x="8449051" y="2139213"/>
            <a:ext cx="223500" cy="304200"/>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6" name="Google Shape;356;g1bef7e6085b_0_75"/>
          <p:cNvCxnSpPr>
            <a:stCxn id="310" idx="1"/>
            <a:endCxn id="324" idx="3"/>
          </p:cNvCxnSpPr>
          <p:nvPr/>
        </p:nvCxnSpPr>
        <p:spPr>
          <a:xfrm rot="10800000">
            <a:off x="3584918" y="5745652"/>
            <a:ext cx="801300" cy="156600"/>
          </a:xfrm>
          <a:prstGeom prst="straightConnector1">
            <a:avLst/>
          </a:prstGeom>
          <a:noFill/>
          <a:ln cap="flat" cmpd="sng" w="38100">
            <a:solidFill>
              <a:srgbClr val="9900FF"/>
            </a:solidFill>
            <a:prstDash val="solid"/>
            <a:round/>
            <a:headEnd len="sm" w="sm" type="none"/>
            <a:tailEnd len="med" w="med" type="triangle"/>
          </a:ln>
        </p:spPr>
      </p:cxnSp>
      <p:cxnSp>
        <p:nvCxnSpPr>
          <p:cNvPr id="357" name="Google Shape;357;g1bef7e6085b_0_75"/>
          <p:cNvCxnSpPr>
            <a:stCxn id="324" idx="1"/>
            <a:endCxn id="301" idx="3"/>
          </p:cNvCxnSpPr>
          <p:nvPr/>
        </p:nvCxnSpPr>
        <p:spPr>
          <a:xfrm flipH="1">
            <a:off x="1999100" y="5745550"/>
            <a:ext cx="1022100" cy="182700"/>
          </a:xfrm>
          <a:prstGeom prst="straightConnector1">
            <a:avLst/>
          </a:prstGeom>
          <a:noFill/>
          <a:ln cap="flat" cmpd="sng" w="38100">
            <a:solidFill>
              <a:srgbClr val="9900FF"/>
            </a:solidFill>
            <a:prstDash val="solid"/>
            <a:round/>
            <a:headEnd len="sm" w="sm" type="none"/>
            <a:tailEnd len="med" w="med" type="triangle"/>
          </a:ln>
        </p:spPr>
      </p:cxnSp>
      <p:cxnSp>
        <p:nvCxnSpPr>
          <p:cNvPr id="358" name="Google Shape;358;g1bef7e6085b_0_75"/>
          <p:cNvCxnSpPr>
            <a:stCxn id="323" idx="2"/>
            <a:endCxn id="311" idx="0"/>
          </p:cNvCxnSpPr>
          <p:nvPr/>
        </p:nvCxnSpPr>
        <p:spPr>
          <a:xfrm>
            <a:off x="3312575" y="3163925"/>
            <a:ext cx="31200" cy="488100"/>
          </a:xfrm>
          <a:prstGeom prst="straightConnector1">
            <a:avLst/>
          </a:prstGeom>
          <a:noFill/>
          <a:ln cap="flat" cmpd="sng" w="38100">
            <a:solidFill>
              <a:srgbClr val="9900FF"/>
            </a:solidFill>
            <a:prstDash val="solid"/>
            <a:round/>
            <a:headEnd len="sm" w="sm" type="none"/>
            <a:tailEnd len="med" w="med" type="triangle"/>
          </a:ln>
        </p:spPr>
      </p:cxnSp>
      <p:cxnSp>
        <p:nvCxnSpPr>
          <p:cNvPr id="359" name="Google Shape;359;g1bef7e6085b_0_75"/>
          <p:cNvCxnSpPr>
            <a:stCxn id="299" idx="1"/>
            <a:endCxn id="311" idx="3"/>
          </p:cNvCxnSpPr>
          <p:nvPr/>
        </p:nvCxnSpPr>
        <p:spPr>
          <a:xfrm flipH="1">
            <a:off x="3682874" y="1490618"/>
            <a:ext cx="910800" cy="2500500"/>
          </a:xfrm>
          <a:prstGeom prst="straightConnector1">
            <a:avLst/>
          </a:prstGeom>
          <a:noFill/>
          <a:ln cap="flat" cmpd="sng" w="38100">
            <a:solidFill>
              <a:srgbClr val="9900FF"/>
            </a:solidFill>
            <a:prstDash val="solid"/>
            <a:round/>
            <a:headEnd len="sm" w="sm" type="none"/>
            <a:tailEnd len="med" w="med" type="triangle"/>
          </a:ln>
        </p:spPr>
      </p:cxnSp>
      <p:sp>
        <p:nvSpPr>
          <p:cNvPr id="360" name="Google Shape;360;g1bef7e6085b_0_75"/>
          <p:cNvSpPr txBox="1"/>
          <p:nvPr/>
        </p:nvSpPr>
        <p:spPr>
          <a:xfrm>
            <a:off x="597700" y="578500"/>
            <a:ext cx="1001100" cy="4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chemeClr val="dk1"/>
              </a:buClr>
              <a:buSzPts val="3200"/>
              <a:buFont typeface="Arial"/>
              <a:buNone/>
            </a:pPr>
            <a:r>
              <a:rPr lang="en-US" sz="1800">
                <a:solidFill>
                  <a:schemeClr val="dk1"/>
                </a:solidFill>
                <a:latin typeface="Calibri"/>
                <a:ea typeface="Calibri"/>
                <a:cs typeface="Calibri"/>
                <a:sym typeface="Calibri"/>
              </a:rPr>
              <a:t>Training</a:t>
            </a:r>
            <a:endParaRPr b="0" i="0" sz="1800" u="none" cap="none" strike="noStrike">
              <a:solidFill>
                <a:schemeClr val="dk1"/>
              </a:solidFill>
              <a:latin typeface="Calibri"/>
              <a:ea typeface="Calibri"/>
              <a:cs typeface="Calibri"/>
              <a:sym typeface="Calibri"/>
            </a:endParaRPr>
          </a:p>
        </p:txBody>
      </p:sp>
      <p:sp>
        <p:nvSpPr>
          <p:cNvPr id="361" name="Google Shape;361;g1bef7e6085b_0_75"/>
          <p:cNvSpPr txBox="1"/>
          <p:nvPr/>
        </p:nvSpPr>
        <p:spPr>
          <a:xfrm>
            <a:off x="2429025" y="572925"/>
            <a:ext cx="1605600" cy="4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640"/>
              </a:spcBef>
              <a:spcAft>
                <a:spcPts val="0"/>
              </a:spcAft>
              <a:buClr>
                <a:schemeClr val="dk1"/>
              </a:buClr>
              <a:buSzPts val="3200"/>
              <a:buFont typeface="Arial"/>
              <a:buNone/>
            </a:pPr>
            <a:r>
              <a:rPr lang="en-US" sz="1800">
                <a:solidFill>
                  <a:schemeClr val="dk1"/>
                </a:solidFill>
                <a:latin typeface="Calibri"/>
                <a:ea typeface="Calibri"/>
                <a:cs typeface="Calibri"/>
                <a:sym typeface="Calibri"/>
              </a:rPr>
              <a:t>Data Collection</a:t>
            </a:r>
            <a:endParaRPr b="0" i="0" sz="1800" u="none" cap="none" strike="noStrike">
              <a:solidFill>
                <a:schemeClr val="dk1"/>
              </a:solidFill>
              <a:latin typeface="Calibri"/>
              <a:ea typeface="Calibri"/>
              <a:cs typeface="Calibri"/>
              <a:sym typeface="Calibri"/>
            </a:endParaRPr>
          </a:p>
        </p:txBody>
      </p:sp>
      <p:cxnSp>
        <p:nvCxnSpPr>
          <p:cNvPr id="362" name="Google Shape;362;g1bef7e6085b_0_75"/>
          <p:cNvCxnSpPr>
            <a:stCxn id="301" idx="0"/>
            <a:endCxn id="333" idx="2"/>
          </p:cNvCxnSpPr>
          <p:nvPr/>
        </p:nvCxnSpPr>
        <p:spPr>
          <a:xfrm rot="10800000">
            <a:off x="472400" y="4954914"/>
            <a:ext cx="1149300" cy="595800"/>
          </a:xfrm>
          <a:prstGeom prst="straightConnector1">
            <a:avLst/>
          </a:prstGeom>
          <a:noFill/>
          <a:ln cap="flat" cmpd="sng" w="38100">
            <a:solidFill>
              <a:srgbClr val="9900FF"/>
            </a:solidFill>
            <a:prstDash val="solid"/>
            <a:round/>
            <a:headEnd len="sm" w="sm" type="none"/>
            <a:tailEnd len="med" w="med" type="triangle"/>
          </a:ln>
        </p:spPr>
      </p:cxnSp>
      <p:cxnSp>
        <p:nvCxnSpPr>
          <p:cNvPr id="363" name="Google Shape;363;g1bef7e6085b_0_75"/>
          <p:cNvCxnSpPr>
            <a:stCxn id="332" idx="3"/>
            <a:endCxn id="329" idx="1"/>
          </p:cNvCxnSpPr>
          <p:nvPr/>
        </p:nvCxnSpPr>
        <p:spPr>
          <a:xfrm>
            <a:off x="774800" y="4197638"/>
            <a:ext cx="594000" cy="69900"/>
          </a:xfrm>
          <a:prstGeom prst="straightConnector1">
            <a:avLst/>
          </a:prstGeom>
          <a:noFill/>
          <a:ln cap="flat" cmpd="sng" w="38100">
            <a:solidFill>
              <a:srgbClr val="9900FF"/>
            </a:solidFill>
            <a:prstDash val="solid"/>
            <a:round/>
            <a:headEnd len="sm" w="sm" type="none"/>
            <a:tailEnd len="med" w="med" type="triangle"/>
          </a:ln>
        </p:spPr>
      </p:cxnSp>
      <p:cxnSp>
        <p:nvCxnSpPr>
          <p:cNvPr id="364" name="Google Shape;364;g1bef7e6085b_0_75"/>
          <p:cNvCxnSpPr>
            <a:stCxn id="329" idx="0"/>
          </p:cNvCxnSpPr>
          <p:nvPr/>
        </p:nvCxnSpPr>
        <p:spPr>
          <a:xfrm rot="10800000">
            <a:off x="1568275" y="2871250"/>
            <a:ext cx="204000" cy="993000"/>
          </a:xfrm>
          <a:prstGeom prst="straightConnector1">
            <a:avLst/>
          </a:prstGeom>
          <a:noFill/>
          <a:ln cap="flat" cmpd="sng" w="38100">
            <a:solidFill>
              <a:srgbClr val="9900FF"/>
            </a:solidFill>
            <a:prstDash val="solid"/>
            <a:round/>
            <a:headEnd len="sm" w="sm" type="none"/>
            <a:tailEnd len="med" w="med" type="triangle"/>
          </a:ln>
        </p:spPr>
      </p:cxnSp>
      <p:sp>
        <p:nvSpPr>
          <p:cNvPr id="365" name="Google Shape;365;g1bef7e6085b_0_75"/>
          <p:cNvSpPr txBox="1"/>
          <p:nvPr>
            <p:ph idx="1" type="body"/>
          </p:nvPr>
        </p:nvSpPr>
        <p:spPr>
          <a:xfrm>
            <a:off x="133405" y="1125826"/>
            <a:ext cx="1353600" cy="585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640"/>
              </a:spcBef>
              <a:spcAft>
                <a:spcPts val="0"/>
              </a:spcAft>
              <a:buSzPts val="3200"/>
              <a:buNone/>
            </a:pPr>
            <a:r>
              <a:rPr lang="en-US" sz="1500"/>
              <a:t>rf-signs.py Inference code</a:t>
            </a:r>
            <a:endParaRPr sz="1500"/>
          </a:p>
        </p:txBody>
      </p:sp>
      <p:grpSp>
        <p:nvGrpSpPr>
          <p:cNvPr id="366" name="Google Shape;366;g1bef7e6085b_0_75"/>
          <p:cNvGrpSpPr/>
          <p:nvPr/>
        </p:nvGrpSpPr>
        <p:grpSpPr>
          <a:xfrm>
            <a:off x="1455237" y="1125825"/>
            <a:ext cx="585600" cy="542700"/>
            <a:chOff x="907050" y="832150"/>
            <a:chExt cx="585600" cy="542700"/>
          </a:xfrm>
        </p:grpSpPr>
        <p:sp>
          <p:nvSpPr>
            <p:cNvPr id="367" name="Google Shape;367;g1bef7e6085b_0_75"/>
            <p:cNvSpPr/>
            <p:nvPr/>
          </p:nvSpPr>
          <p:spPr>
            <a:xfrm>
              <a:off x="907050" y="832150"/>
              <a:ext cx="585600" cy="542700"/>
            </a:xfrm>
            <a:prstGeom prst="rect">
              <a:avLst/>
            </a:prstGeom>
            <a:solidFill>
              <a:srgbClr val="FFC000"/>
            </a:solidFill>
            <a:ln cap="flat" cmpd="sng" w="38100">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g1bef7e6085b_0_75"/>
            <p:cNvPicPr preferRelativeResize="0"/>
            <p:nvPr/>
          </p:nvPicPr>
          <p:blipFill rotWithShape="1">
            <a:blip r:embed="rId7">
              <a:alphaModFix/>
            </a:blip>
            <a:srcRect b="0" l="0" r="0" t="0"/>
            <a:stretch/>
          </p:blipFill>
          <p:spPr>
            <a:xfrm>
              <a:off x="912123" y="852088"/>
              <a:ext cx="502800" cy="502800"/>
            </a:xfrm>
            <a:prstGeom prst="rect">
              <a:avLst/>
            </a:prstGeom>
            <a:noFill/>
            <a:ln>
              <a:noFill/>
            </a:ln>
          </p:spPr>
        </p:pic>
      </p:grpSp>
      <p:cxnSp>
        <p:nvCxnSpPr>
          <p:cNvPr id="369" name="Google Shape;369;g1bef7e6085b_0_75"/>
          <p:cNvCxnSpPr>
            <a:stCxn id="335" idx="1"/>
            <a:endCxn id="367" idx="2"/>
          </p:cNvCxnSpPr>
          <p:nvPr/>
        </p:nvCxnSpPr>
        <p:spPr>
          <a:xfrm flipH="1" rot="10800000">
            <a:off x="1562441" y="1668376"/>
            <a:ext cx="185700" cy="493500"/>
          </a:xfrm>
          <a:prstGeom prst="straightConnector1">
            <a:avLst/>
          </a:prstGeom>
          <a:noFill/>
          <a:ln cap="flat" cmpd="sng" w="38100">
            <a:solidFill>
              <a:srgbClr val="9900FF"/>
            </a:solidFill>
            <a:prstDash val="solid"/>
            <a:round/>
            <a:headEnd len="sm" w="sm" type="none"/>
            <a:tailEnd len="med" w="med" type="triangle"/>
          </a:ln>
        </p:spPr>
      </p:cxnSp>
      <p:sp>
        <p:nvSpPr>
          <p:cNvPr id="370" name="Google Shape;370;g1bef7e6085b_0_75"/>
          <p:cNvSpPr txBox="1"/>
          <p:nvPr/>
        </p:nvSpPr>
        <p:spPr>
          <a:xfrm>
            <a:off x="2797500" y="910650"/>
            <a:ext cx="9969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500">
                <a:solidFill>
                  <a:srgbClr val="FF0000"/>
                </a:solidFill>
                <a:latin typeface="Calibri"/>
                <a:ea typeface="Calibri"/>
                <a:cs typeface="Calibri"/>
                <a:sym typeface="Calibri"/>
              </a:rPr>
              <a:t>START of training process</a:t>
            </a:r>
            <a:endParaRPr b="1" i="0" sz="1500" u="none" cap="none" strike="noStrike">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
          <p:cNvSpPr txBox="1"/>
          <p:nvPr/>
        </p:nvSpPr>
        <p:spPr>
          <a:xfrm>
            <a:off x="150000" y="885775"/>
            <a:ext cx="8844000" cy="4802400"/>
          </a:xfrm>
          <a:prstGeom prst="rect">
            <a:avLst/>
          </a:prstGeom>
          <a:noFill/>
          <a:ln>
            <a:noFill/>
          </a:ln>
        </p:spPr>
        <p:txBody>
          <a:bodyPr anchorCtr="0" anchor="t" bIns="45700" lIns="91425" spcFirstLastPara="1" rIns="91425" wrap="square" tIns="45700">
            <a:spAutoFit/>
          </a:bodyPr>
          <a:lstStyle/>
          <a:p>
            <a:pPr indent="-279400" lvl="0" marL="285750" marR="0" rtl="0" algn="l">
              <a:spcBef>
                <a:spcPts val="0"/>
              </a:spcBef>
              <a:spcAft>
                <a:spcPts val="0"/>
              </a:spcAft>
              <a:buClr>
                <a:schemeClr val="dk1"/>
              </a:buClr>
              <a:buSzPts val="1700"/>
              <a:buFont typeface="Noto Sans Symbols"/>
              <a:buChar char="✔"/>
            </a:pPr>
            <a:r>
              <a:rPr lang="en-US" sz="1700">
                <a:solidFill>
                  <a:schemeClr val="dk1"/>
                </a:solidFill>
                <a:latin typeface="Calibri"/>
                <a:ea typeface="Calibri"/>
                <a:cs typeface="Calibri"/>
                <a:sym typeface="Calibri"/>
              </a:rPr>
              <a:t>Run a toy vehicle autonomously using a Jetson Nano GPU Card</a:t>
            </a:r>
            <a:endParaRPr sz="1700">
              <a:solidFill>
                <a:schemeClr val="dk1"/>
              </a:solidFill>
              <a:latin typeface="Calibri"/>
              <a:ea typeface="Calibri"/>
              <a:cs typeface="Calibri"/>
              <a:sym typeface="Calibri"/>
            </a:endParaRPr>
          </a:p>
          <a:p>
            <a:pPr indent="-279400" lvl="0" marL="28575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Train an object detection neural network on images of road and signs</a:t>
            </a:r>
            <a:endParaRPr sz="1700">
              <a:solidFill>
                <a:schemeClr val="dk1"/>
              </a:solidFill>
              <a:latin typeface="Calibri"/>
              <a:ea typeface="Calibri"/>
              <a:cs typeface="Calibri"/>
              <a:sym typeface="Calibri"/>
            </a:endParaRPr>
          </a:p>
          <a:p>
            <a:pPr indent="-279400" lvl="0" marL="28575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The robot should navigate autonomously using the object detection model</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The following devices are necessary, with appropriate software on each:</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work computer – ideally portable (i.e., a laptop)</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with Jetson Nano GPU card</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The work computer can remotely access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computer, as detailed later.</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u="sng">
                <a:solidFill>
                  <a:schemeClr val="dk1"/>
                </a:solidFill>
                <a:latin typeface="Calibri"/>
                <a:ea typeface="Calibri"/>
                <a:cs typeface="Calibri"/>
                <a:sym typeface="Calibri"/>
              </a:rPr>
              <a:t>Work Computer</a:t>
            </a:r>
            <a:endParaRPr sz="1700" u="sng">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Uses </a:t>
            </a:r>
            <a:r>
              <a:rPr b="1" lang="en-US" sz="1700">
                <a:solidFill>
                  <a:schemeClr val="dk1"/>
                </a:solidFill>
                <a:latin typeface="Calibri"/>
                <a:ea typeface="Calibri"/>
                <a:cs typeface="Calibri"/>
                <a:sym typeface="Calibri"/>
              </a:rPr>
              <a:t>Linux </a:t>
            </a:r>
            <a:r>
              <a:rPr b="1" lang="en-US" sz="1700">
                <a:solidFill>
                  <a:schemeClr val="dk1"/>
                </a:solidFill>
                <a:latin typeface="Calibri"/>
                <a:ea typeface="Calibri"/>
                <a:cs typeface="Calibri"/>
                <a:sym typeface="Calibri"/>
              </a:rPr>
              <a:t>operating</a:t>
            </a:r>
            <a:r>
              <a:rPr b="1" lang="en-US" sz="1700">
                <a:solidFill>
                  <a:schemeClr val="dk1"/>
                </a:solidFill>
                <a:latin typeface="Calibri"/>
                <a:ea typeface="Calibri"/>
                <a:cs typeface="Calibri"/>
                <a:sym typeface="Calibri"/>
              </a:rPr>
              <a:t> system</a:t>
            </a:r>
            <a:r>
              <a:rPr lang="en-US" sz="1700">
                <a:solidFill>
                  <a:schemeClr val="dk1"/>
                </a:solidFill>
                <a:latin typeface="Calibri"/>
                <a:ea typeface="Calibri"/>
                <a:cs typeface="Calibri"/>
                <a:sym typeface="Calibri"/>
              </a:rPr>
              <a:t> (</a:t>
            </a:r>
            <a:r>
              <a:rPr i="1" lang="en-US" sz="1700">
                <a:solidFill>
                  <a:schemeClr val="dk1"/>
                </a:solidFill>
                <a:latin typeface="Calibri"/>
                <a:ea typeface="Calibri"/>
                <a:cs typeface="Calibri"/>
                <a:sym typeface="Calibri"/>
              </a:rPr>
              <a:t>Ubuntu 20.04 LTS</a:t>
            </a:r>
            <a:r>
              <a:rPr lang="en-US" sz="1700">
                <a:solidFill>
                  <a:schemeClr val="dk1"/>
                </a:solidFill>
                <a:latin typeface="Calibri"/>
                <a:ea typeface="Calibri"/>
                <a:cs typeface="Calibri"/>
                <a:sym typeface="Calibri"/>
              </a:rPr>
              <a:t>) in this project. However, a</a:t>
            </a:r>
            <a:r>
              <a:rPr lang="en-US" sz="1700">
                <a:solidFill>
                  <a:schemeClr val="dk1"/>
                </a:solidFill>
                <a:latin typeface="Calibri"/>
                <a:ea typeface="Calibri"/>
                <a:cs typeface="Calibri"/>
                <a:sym typeface="Calibri"/>
              </a:rPr>
              <a:t> different operating system should also be fine. (</a:t>
            </a:r>
            <a:r>
              <a:rPr lang="en-US" sz="1700">
                <a:solidFill>
                  <a:schemeClr val="dk1"/>
                </a:solidFill>
                <a:latin typeface="Calibri"/>
                <a:ea typeface="Calibri"/>
                <a:cs typeface="Calibri"/>
                <a:sym typeface="Calibri"/>
              </a:rPr>
              <a:t>Note: some details in these slides likely will not align with other operating systems. Adjustments would probably be necessary.)</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i="1" lang="en-US" sz="1700">
                <a:solidFill>
                  <a:schemeClr val="dk1"/>
                </a:solidFill>
                <a:latin typeface="Calibri"/>
                <a:ea typeface="Calibri"/>
                <a:cs typeface="Calibri"/>
                <a:sym typeface="Calibri"/>
              </a:rPr>
              <a:t>CVAT</a:t>
            </a:r>
            <a:r>
              <a:rPr lang="en-US" sz="1700">
                <a:solidFill>
                  <a:schemeClr val="dk1"/>
                </a:solidFill>
                <a:latin typeface="Calibri"/>
                <a:ea typeface="Calibri"/>
                <a:cs typeface="Calibri"/>
                <a:sym typeface="Calibri"/>
              </a:rPr>
              <a:t> – used to annotate data with bounding boxes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i="1" lang="en-US" sz="1700">
                <a:solidFill>
                  <a:schemeClr val="dk1"/>
                </a:solidFill>
                <a:latin typeface="Calibri"/>
                <a:ea typeface="Calibri"/>
                <a:cs typeface="Calibri"/>
                <a:sym typeface="Calibri"/>
              </a:rPr>
              <a:t>GStreamer</a:t>
            </a:r>
            <a:r>
              <a:rPr lang="en-US" sz="1700">
                <a:solidFill>
                  <a:schemeClr val="dk1"/>
                </a:solidFill>
                <a:latin typeface="Calibri"/>
                <a:ea typeface="Calibri"/>
                <a:cs typeface="Calibri"/>
                <a:sym typeface="Calibri"/>
              </a:rPr>
              <a:t> – allows the JetBot’s camera feed to be streamed to another computer. This lets you see what the JetBot is seeing, which is very helpful.</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Instructions for installing CVAT and GStreamer will be provided later in this document.</a:t>
            </a:r>
            <a:endParaRPr sz="1700">
              <a:solidFill>
                <a:schemeClr val="dk1"/>
              </a:solidFill>
              <a:latin typeface="Calibri"/>
              <a:ea typeface="Calibri"/>
              <a:cs typeface="Calibri"/>
              <a:sym typeface="Calibri"/>
            </a:endParaRPr>
          </a:p>
        </p:txBody>
      </p:sp>
      <p:sp>
        <p:nvSpPr>
          <p:cNvPr id="376" name="Google Shape;376;p4"/>
          <p:cNvSpPr txBox="1"/>
          <p:nvPr>
            <p:ph type="title"/>
          </p:nvPr>
        </p:nvSpPr>
        <p:spPr>
          <a:xfrm>
            <a:off x="457200" y="185019"/>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Software</a:t>
            </a:r>
            <a:r>
              <a:rPr lang="en-US" sz="3000"/>
              <a:t> Specification of the Project</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bcdc77a829_0_126"/>
          <p:cNvSpPr txBox="1"/>
          <p:nvPr/>
        </p:nvSpPr>
        <p:spPr>
          <a:xfrm>
            <a:off x="268950" y="743725"/>
            <a:ext cx="8502600" cy="5633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u="sng">
                <a:solidFill>
                  <a:schemeClr val="dk1"/>
                </a:solidFill>
                <a:latin typeface="Calibri"/>
                <a:ea typeface="Calibri"/>
                <a:cs typeface="Calibri"/>
                <a:sym typeface="Calibri"/>
              </a:rPr>
              <a:t>JetBot</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Ubuntu 18.04 LTS</a:t>
            </a:r>
            <a:r>
              <a:rPr lang="en-US" sz="1800">
                <a:solidFill>
                  <a:schemeClr val="dk1"/>
                </a:solidFill>
                <a:latin typeface="Calibri"/>
                <a:ea typeface="Calibri"/>
                <a:cs typeface="Calibri"/>
                <a:sym typeface="Calibri"/>
              </a:rPr>
              <a:t> – Linux operating system</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Artificial Intelligence tools: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CUDA 10.2.89 </a:t>
            </a:r>
            <a:r>
              <a:rPr lang="en-US" sz="1800">
                <a:solidFill>
                  <a:schemeClr val="dk1"/>
                </a:solidFill>
                <a:latin typeface="Calibri"/>
                <a:ea typeface="Calibri"/>
                <a:cs typeface="Calibri"/>
                <a:sym typeface="Calibri"/>
              </a:rPr>
              <a:t>– software for GPU processing</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CuDNN 8.0.0.180</a:t>
            </a:r>
            <a:r>
              <a:rPr lang="en-US" sz="1800">
                <a:solidFill>
                  <a:schemeClr val="dk1"/>
                </a:solidFill>
                <a:latin typeface="Calibri"/>
                <a:ea typeface="Calibri"/>
                <a:cs typeface="Calibri"/>
                <a:sym typeface="Calibri"/>
              </a:rPr>
              <a:t> – GPU-based library for deep neural networks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TensorRT 7.1.3.0</a:t>
            </a:r>
            <a:r>
              <a:rPr lang="en-US" sz="1800">
                <a:solidFill>
                  <a:schemeClr val="dk1"/>
                </a:solidFill>
                <a:latin typeface="Calibri"/>
                <a:ea typeface="Calibri"/>
                <a:cs typeface="Calibri"/>
                <a:sym typeface="Calibri"/>
              </a:rPr>
              <a:t> – machine learning framework</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PyTorch</a:t>
            </a:r>
            <a:r>
              <a:rPr lang="en-US" sz="1800">
                <a:solidFill>
                  <a:schemeClr val="dk1"/>
                </a:solidFill>
                <a:latin typeface="Calibri"/>
                <a:ea typeface="Calibri"/>
                <a:cs typeface="Calibri"/>
                <a:sym typeface="Calibri"/>
              </a:rPr>
              <a:t> – machine learning framework</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Jetson-inference </a:t>
            </a:r>
            <a:r>
              <a:rPr lang="en-US" sz="1800">
                <a:solidFill>
                  <a:schemeClr val="dk1"/>
                </a:solidFill>
                <a:latin typeface="Calibri"/>
                <a:ea typeface="Calibri"/>
                <a:cs typeface="Calibri"/>
                <a:sym typeface="Calibri"/>
              </a:rPr>
              <a:t>(JetBot) – code for neural network deployment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These can all be set up by following the presentation linked here: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u="sng">
                <a:solidFill>
                  <a:schemeClr val="hlink"/>
                </a:solidFill>
                <a:latin typeface="Calibri"/>
                <a:ea typeface="Calibri"/>
                <a:cs typeface="Calibri"/>
                <a:sym typeface="Calibri"/>
                <a:hlinkClick r:id="rId3"/>
              </a:rPr>
              <a:t>https://docs.google.com/presentation/d/1cCeMHUpsSFOgPN5odmHXncWkYEUl-6fNVQ77BbnpAJ4/edit?usp=sharing</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Useful reference – jetson-inference Github: </a:t>
            </a:r>
            <a:r>
              <a:rPr lang="en-US" sz="1800" u="sng">
                <a:solidFill>
                  <a:schemeClr val="hlink"/>
                </a:solidFill>
                <a:latin typeface="Calibri"/>
                <a:ea typeface="Calibri"/>
                <a:cs typeface="Calibri"/>
                <a:sym typeface="Calibri"/>
                <a:hlinkClick r:id="rId4"/>
              </a:rPr>
              <a:t>https://github.com/dusty-nv/jetson-inference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This completes the general setup of the JetBot for artificial intelligence! Now, the various models can be tried out – see the jetson-inference Github, links under Hello AI World. This project is based on the “Collecting your own Detection Datasets” guide.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More project-specific setup is still needed, as detailed on upcoming slides.</a:t>
            </a:r>
            <a:endParaRPr sz="1800">
              <a:solidFill>
                <a:schemeClr val="dk1"/>
              </a:solidFill>
              <a:latin typeface="Calibri"/>
              <a:ea typeface="Calibri"/>
              <a:cs typeface="Calibri"/>
              <a:sym typeface="Calibri"/>
            </a:endParaRPr>
          </a:p>
        </p:txBody>
      </p:sp>
      <p:sp>
        <p:nvSpPr>
          <p:cNvPr id="382" name="Google Shape;382;g1bcdc77a829_0_126"/>
          <p:cNvSpPr txBox="1"/>
          <p:nvPr/>
        </p:nvSpPr>
        <p:spPr>
          <a:xfrm>
            <a:off x="6130725" y="1018975"/>
            <a:ext cx="287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https://developer.nvidia.com/embedded/jetpack-sdk-45-archive</a:t>
            </a:r>
            <a:endParaRPr/>
          </a:p>
          <a:p>
            <a:pPr indent="0" lvl="0" marL="0" rtl="0" algn="l">
              <a:spcBef>
                <a:spcPts val="0"/>
              </a:spcBef>
              <a:spcAft>
                <a:spcPts val="0"/>
              </a:spcAft>
              <a:buNone/>
            </a:pPr>
            <a:r>
              <a:rPr lang="en-US"/>
              <a:t>Information about JetPack</a:t>
            </a:r>
            <a:endParaRPr/>
          </a:p>
        </p:txBody>
      </p:sp>
      <p:sp>
        <p:nvSpPr>
          <p:cNvPr id="383" name="Google Shape;383;g1bcdc77a829_0_126"/>
          <p:cNvSpPr txBox="1"/>
          <p:nvPr>
            <p:ph type="title"/>
          </p:nvPr>
        </p:nvSpPr>
        <p:spPr>
          <a:xfrm>
            <a:off x="457200" y="1322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Software Specification of the Project</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7e542c8691_0_2"/>
          <p:cNvSpPr txBox="1"/>
          <p:nvPr>
            <p:ph type="title"/>
          </p:nvPr>
        </p:nvSpPr>
        <p:spPr>
          <a:xfrm>
            <a:off x="457200" y="46047"/>
            <a:ext cx="8229600" cy="8736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Contents</a:t>
            </a:r>
            <a:endParaRPr/>
          </a:p>
        </p:txBody>
      </p:sp>
      <p:sp>
        <p:nvSpPr>
          <p:cNvPr id="96" name="Google Shape;96;g17e542c8691_0_2"/>
          <p:cNvSpPr txBox="1"/>
          <p:nvPr>
            <p:ph idx="1" type="body"/>
          </p:nvPr>
        </p:nvSpPr>
        <p:spPr>
          <a:xfrm>
            <a:off x="457200" y="843450"/>
            <a:ext cx="8229600" cy="4708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200" u="sng">
                <a:solidFill>
                  <a:schemeClr val="hlink"/>
                </a:solidFill>
                <a:hlinkClick action="ppaction://hlinksldjump" r:id="rId3"/>
              </a:rPr>
              <a:t>Goals and Purpose</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4"/>
              </a:rPr>
              <a:t>Modeling Specification</a:t>
            </a:r>
            <a:r>
              <a:rPr lang="en-US" sz="2200"/>
              <a:t> (</a:t>
            </a:r>
            <a:r>
              <a:rPr lang="en-US" sz="2200" u="sng">
                <a:solidFill>
                  <a:schemeClr val="hlink"/>
                </a:solidFill>
                <a:hlinkClick action="ppaction://hlinksldjump" r:id="rId5"/>
              </a:rPr>
              <a:t>demo</a:t>
            </a:r>
            <a:r>
              <a:rPr lang="en-US" sz="2200"/>
              <a:t>)</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6"/>
              </a:rPr>
              <a:t>Hardware Specification</a:t>
            </a:r>
            <a:r>
              <a:rPr lang="en-US" sz="2200"/>
              <a:t> (</a:t>
            </a:r>
            <a:r>
              <a:rPr lang="en-US" sz="2200" u="sng">
                <a:solidFill>
                  <a:schemeClr val="hlink"/>
                </a:solidFill>
                <a:hlinkClick action="ppaction://hlinksldjump" r:id="rId7"/>
              </a:rPr>
              <a:t>kit</a:t>
            </a:r>
            <a:r>
              <a:rPr lang="en-US" sz="2200"/>
              <a:t>)</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8"/>
              </a:rPr>
              <a:t>Hardware/Software Schematic</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9"/>
              </a:rPr>
              <a:t>Software Specification</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10"/>
              </a:rPr>
              <a:t>Process</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1"/>
              </a:rPr>
              <a:t>Setup</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2"/>
              </a:rPr>
              <a:t>Data Collection</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3"/>
              </a:rPr>
              <a:t>CVAT</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4"/>
              </a:rPr>
              <a:t>Data Organization</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5"/>
              </a:rPr>
              <a:t>Training</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6"/>
              </a:rPr>
              <a:t>Testing</a:t>
            </a:r>
            <a:endParaRPr sz="2200"/>
          </a:p>
          <a:p>
            <a:pPr indent="-368300" lvl="0" marL="914400" rtl="0" algn="l">
              <a:lnSpc>
                <a:spcPct val="115000"/>
              </a:lnSpc>
              <a:spcBef>
                <a:spcPts val="0"/>
              </a:spcBef>
              <a:spcAft>
                <a:spcPts val="0"/>
              </a:spcAft>
              <a:buSzPts val="2200"/>
              <a:buFont typeface="Calibri"/>
              <a:buAutoNum type="arabicPeriod"/>
            </a:pPr>
            <a:r>
              <a:rPr lang="en-US" sz="2200" u="sng">
                <a:solidFill>
                  <a:schemeClr val="hlink"/>
                </a:solidFill>
                <a:hlinkClick action="ppaction://hlinksldjump" r:id="rId17"/>
              </a:rPr>
              <a:t>Running the robot</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18"/>
              </a:rPr>
              <a:t>Updates – Improved Turning</a:t>
            </a:r>
            <a:r>
              <a:rPr lang="en-US" sz="2200"/>
              <a:t> (with </a:t>
            </a:r>
            <a:r>
              <a:rPr lang="en-US" sz="2200" u="sng">
                <a:solidFill>
                  <a:schemeClr val="hlink"/>
                </a:solidFill>
                <a:hlinkClick action="ppaction://hlinksldjump" r:id="rId19"/>
              </a:rPr>
              <a:t>robot point of view</a:t>
            </a:r>
            <a:r>
              <a:rPr lang="en-US" sz="2200"/>
              <a:t>)</a:t>
            </a:r>
            <a:endParaRPr sz="2200"/>
          </a:p>
          <a:p>
            <a:pPr indent="0" lvl="0" marL="0" rtl="0" algn="l">
              <a:lnSpc>
                <a:spcPct val="115000"/>
              </a:lnSpc>
              <a:spcBef>
                <a:spcPts val="0"/>
              </a:spcBef>
              <a:spcAft>
                <a:spcPts val="0"/>
              </a:spcAft>
              <a:buNone/>
            </a:pPr>
            <a:r>
              <a:rPr lang="en-US" sz="2200" u="sng">
                <a:solidFill>
                  <a:schemeClr val="hlink"/>
                </a:solidFill>
                <a:hlinkClick action="ppaction://hlinksldjump" r:id="rId20"/>
              </a:rPr>
              <a:t>Updates – Collision Avoidance</a:t>
            </a:r>
            <a:r>
              <a:rPr lang="en-US" sz="2200"/>
              <a:t> (</a:t>
            </a:r>
            <a:r>
              <a:rPr lang="en-US" sz="2200" u="sng">
                <a:solidFill>
                  <a:schemeClr val="hlink"/>
                </a:solidFill>
                <a:hlinkClick action="ppaction://hlinksldjump" r:id="rId21"/>
              </a:rPr>
              <a:t>demo</a:t>
            </a:r>
            <a:r>
              <a:rPr lang="en-US" sz="2200"/>
              <a:t>)</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ba6bdf67db_0_29"/>
          <p:cNvSpPr txBox="1"/>
          <p:nvPr>
            <p:ph type="title"/>
          </p:nvPr>
        </p:nvSpPr>
        <p:spPr>
          <a:xfrm>
            <a:off x="457200" y="1322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Workflow</a:t>
            </a:r>
            <a:endParaRPr sz="3000"/>
          </a:p>
        </p:txBody>
      </p:sp>
      <p:sp>
        <p:nvSpPr>
          <p:cNvPr id="389" name="Google Shape;389;g1ba6bdf67db_0_29"/>
          <p:cNvSpPr txBox="1"/>
          <p:nvPr/>
        </p:nvSpPr>
        <p:spPr>
          <a:xfrm>
            <a:off x="1078025" y="783025"/>
            <a:ext cx="14742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Setup</a:t>
            </a:r>
            <a:endParaRPr sz="2100">
              <a:solidFill>
                <a:schemeClr val="dk1"/>
              </a:solidFill>
              <a:latin typeface="Calibri"/>
              <a:ea typeface="Calibri"/>
              <a:cs typeface="Calibri"/>
              <a:sym typeface="Calibri"/>
            </a:endParaRPr>
          </a:p>
        </p:txBody>
      </p:sp>
      <p:sp>
        <p:nvSpPr>
          <p:cNvPr id="390" name="Google Shape;390;g1ba6bdf67db_0_29"/>
          <p:cNvSpPr txBox="1"/>
          <p:nvPr/>
        </p:nvSpPr>
        <p:spPr>
          <a:xfrm>
            <a:off x="797375" y="1579601"/>
            <a:ext cx="20355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Data Collection</a:t>
            </a:r>
            <a:endParaRPr sz="2100">
              <a:solidFill>
                <a:schemeClr val="dk1"/>
              </a:solidFill>
              <a:latin typeface="Calibri"/>
              <a:ea typeface="Calibri"/>
              <a:cs typeface="Calibri"/>
              <a:sym typeface="Calibri"/>
            </a:endParaRPr>
          </a:p>
        </p:txBody>
      </p:sp>
      <p:sp>
        <p:nvSpPr>
          <p:cNvPr id="391" name="Google Shape;391;g1ba6bdf67db_0_29"/>
          <p:cNvSpPr txBox="1"/>
          <p:nvPr/>
        </p:nvSpPr>
        <p:spPr>
          <a:xfrm>
            <a:off x="3340575" y="1579601"/>
            <a:ext cx="20355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Annotation</a:t>
            </a:r>
            <a:endParaRPr sz="2100">
              <a:solidFill>
                <a:schemeClr val="dk1"/>
              </a:solidFill>
              <a:latin typeface="Calibri"/>
              <a:ea typeface="Calibri"/>
              <a:cs typeface="Calibri"/>
              <a:sym typeface="Calibri"/>
            </a:endParaRPr>
          </a:p>
        </p:txBody>
      </p:sp>
      <p:sp>
        <p:nvSpPr>
          <p:cNvPr id="392" name="Google Shape;392;g1ba6bdf67db_0_29"/>
          <p:cNvSpPr txBox="1"/>
          <p:nvPr/>
        </p:nvSpPr>
        <p:spPr>
          <a:xfrm>
            <a:off x="5957575" y="1579601"/>
            <a:ext cx="22011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Data Organization</a:t>
            </a:r>
            <a:endParaRPr sz="2100">
              <a:solidFill>
                <a:schemeClr val="dk1"/>
              </a:solidFill>
              <a:latin typeface="Calibri"/>
              <a:ea typeface="Calibri"/>
              <a:cs typeface="Calibri"/>
              <a:sym typeface="Calibri"/>
            </a:endParaRPr>
          </a:p>
        </p:txBody>
      </p:sp>
      <p:sp>
        <p:nvSpPr>
          <p:cNvPr id="393" name="Google Shape;393;g1ba6bdf67db_0_29"/>
          <p:cNvSpPr txBox="1"/>
          <p:nvPr/>
        </p:nvSpPr>
        <p:spPr>
          <a:xfrm>
            <a:off x="5957575" y="2368897"/>
            <a:ext cx="22011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Training</a:t>
            </a:r>
            <a:endParaRPr sz="2100">
              <a:solidFill>
                <a:schemeClr val="dk1"/>
              </a:solidFill>
              <a:latin typeface="Calibri"/>
              <a:ea typeface="Calibri"/>
              <a:cs typeface="Calibri"/>
              <a:sym typeface="Calibri"/>
            </a:endParaRPr>
          </a:p>
        </p:txBody>
      </p:sp>
      <p:sp>
        <p:nvSpPr>
          <p:cNvPr id="394" name="Google Shape;394;g1ba6bdf67db_0_29"/>
          <p:cNvSpPr txBox="1"/>
          <p:nvPr/>
        </p:nvSpPr>
        <p:spPr>
          <a:xfrm>
            <a:off x="3475125" y="2368897"/>
            <a:ext cx="17664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Testing</a:t>
            </a:r>
            <a:endParaRPr sz="2100">
              <a:solidFill>
                <a:schemeClr val="dk1"/>
              </a:solidFill>
              <a:latin typeface="Calibri"/>
              <a:ea typeface="Calibri"/>
              <a:cs typeface="Calibri"/>
              <a:sym typeface="Calibri"/>
            </a:endParaRPr>
          </a:p>
        </p:txBody>
      </p:sp>
      <p:sp>
        <p:nvSpPr>
          <p:cNvPr id="395" name="Google Shape;395;g1ba6bdf67db_0_29"/>
          <p:cNvSpPr txBox="1"/>
          <p:nvPr/>
        </p:nvSpPr>
        <p:spPr>
          <a:xfrm>
            <a:off x="767825" y="2376177"/>
            <a:ext cx="2094600" cy="415500"/>
          </a:xfrm>
          <a:prstGeom prst="rect">
            <a:avLst/>
          </a:prstGeom>
          <a:noFill/>
          <a:ln cap="flat" cmpd="sng" w="1905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Running/Refining</a:t>
            </a:r>
            <a:endParaRPr sz="2100">
              <a:solidFill>
                <a:schemeClr val="dk1"/>
              </a:solidFill>
              <a:latin typeface="Calibri"/>
              <a:ea typeface="Calibri"/>
              <a:cs typeface="Calibri"/>
              <a:sym typeface="Calibri"/>
            </a:endParaRPr>
          </a:p>
        </p:txBody>
      </p:sp>
      <p:cxnSp>
        <p:nvCxnSpPr>
          <p:cNvPr id="396" name="Google Shape;396;g1ba6bdf67db_0_29"/>
          <p:cNvCxnSpPr>
            <a:stCxn id="389" idx="2"/>
            <a:endCxn id="390" idx="0"/>
          </p:cNvCxnSpPr>
          <p:nvPr/>
        </p:nvCxnSpPr>
        <p:spPr>
          <a:xfrm>
            <a:off x="1815125" y="1198525"/>
            <a:ext cx="0" cy="381000"/>
          </a:xfrm>
          <a:prstGeom prst="straightConnector1">
            <a:avLst/>
          </a:prstGeom>
          <a:noFill/>
          <a:ln cap="flat" cmpd="sng" w="19050">
            <a:solidFill>
              <a:schemeClr val="dk2"/>
            </a:solidFill>
            <a:prstDash val="solid"/>
            <a:round/>
            <a:headEnd len="med" w="med" type="none"/>
            <a:tailEnd len="med" w="med" type="triangle"/>
          </a:ln>
        </p:spPr>
      </p:cxnSp>
      <p:cxnSp>
        <p:nvCxnSpPr>
          <p:cNvPr id="397" name="Google Shape;397;g1ba6bdf67db_0_29"/>
          <p:cNvCxnSpPr>
            <a:stCxn id="390" idx="3"/>
            <a:endCxn id="391" idx="1"/>
          </p:cNvCxnSpPr>
          <p:nvPr/>
        </p:nvCxnSpPr>
        <p:spPr>
          <a:xfrm>
            <a:off x="2832875" y="1787351"/>
            <a:ext cx="507600" cy="0"/>
          </a:xfrm>
          <a:prstGeom prst="straightConnector1">
            <a:avLst/>
          </a:prstGeom>
          <a:noFill/>
          <a:ln cap="flat" cmpd="sng" w="19050">
            <a:solidFill>
              <a:schemeClr val="dk2"/>
            </a:solidFill>
            <a:prstDash val="solid"/>
            <a:round/>
            <a:headEnd len="med" w="med" type="none"/>
            <a:tailEnd len="med" w="med" type="triangle"/>
          </a:ln>
        </p:spPr>
      </p:cxnSp>
      <p:cxnSp>
        <p:nvCxnSpPr>
          <p:cNvPr id="398" name="Google Shape;398;g1ba6bdf67db_0_29"/>
          <p:cNvCxnSpPr>
            <a:stCxn id="391" idx="3"/>
            <a:endCxn id="392" idx="1"/>
          </p:cNvCxnSpPr>
          <p:nvPr/>
        </p:nvCxnSpPr>
        <p:spPr>
          <a:xfrm>
            <a:off x="5376075" y="1787351"/>
            <a:ext cx="581400" cy="0"/>
          </a:xfrm>
          <a:prstGeom prst="straightConnector1">
            <a:avLst/>
          </a:prstGeom>
          <a:noFill/>
          <a:ln cap="flat" cmpd="sng" w="19050">
            <a:solidFill>
              <a:schemeClr val="dk2"/>
            </a:solidFill>
            <a:prstDash val="solid"/>
            <a:round/>
            <a:headEnd len="med" w="med" type="none"/>
            <a:tailEnd len="med" w="med" type="triangle"/>
          </a:ln>
        </p:spPr>
      </p:cxnSp>
      <p:cxnSp>
        <p:nvCxnSpPr>
          <p:cNvPr id="399" name="Google Shape;399;g1ba6bdf67db_0_29"/>
          <p:cNvCxnSpPr>
            <a:stCxn id="392" idx="2"/>
            <a:endCxn id="393" idx="0"/>
          </p:cNvCxnSpPr>
          <p:nvPr/>
        </p:nvCxnSpPr>
        <p:spPr>
          <a:xfrm>
            <a:off x="7058125" y="1995101"/>
            <a:ext cx="0" cy="373800"/>
          </a:xfrm>
          <a:prstGeom prst="straightConnector1">
            <a:avLst/>
          </a:prstGeom>
          <a:noFill/>
          <a:ln cap="flat" cmpd="sng" w="19050">
            <a:solidFill>
              <a:schemeClr val="dk2"/>
            </a:solidFill>
            <a:prstDash val="solid"/>
            <a:round/>
            <a:headEnd len="med" w="med" type="none"/>
            <a:tailEnd len="med" w="med" type="triangle"/>
          </a:ln>
        </p:spPr>
      </p:cxnSp>
      <p:cxnSp>
        <p:nvCxnSpPr>
          <p:cNvPr id="400" name="Google Shape;400;g1ba6bdf67db_0_29"/>
          <p:cNvCxnSpPr>
            <a:stCxn id="393" idx="1"/>
            <a:endCxn id="394" idx="3"/>
          </p:cNvCxnSpPr>
          <p:nvPr/>
        </p:nvCxnSpPr>
        <p:spPr>
          <a:xfrm rot="10800000">
            <a:off x="5241475" y="2576647"/>
            <a:ext cx="716100" cy="0"/>
          </a:xfrm>
          <a:prstGeom prst="straightConnector1">
            <a:avLst/>
          </a:prstGeom>
          <a:noFill/>
          <a:ln cap="flat" cmpd="sng" w="19050">
            <a:solidFill>
              <a:schemeClr val="dk2"/>
            </a:solidFill>
            <a:prstDash val="solid"/>
            <a:round/>
            <a:headEnd len="med" w="med" type="none"/>
            <a:tailEnd len="med" w="med" type="triangle"/>
          </a:ln>
        </p:spPr>
      </p:cxnSp>
      <p:cxnSp>
        <p:nvCxnSpPr>
          <p:cNvPr id="401" name="Google Shape;401;g1ba6bdf67db_0_29"/>
          <p:cNvCxnSpPr>
            <a:stCxn id="394" idx="1"/>
            <a:endCxn id="395" idx="3"/>
          </p:cNvCxnSpPr>
          <p:nvPr/>
        </p:nvCxnSpPr>
        <p:spPr>
          <a:xfrm flipH="1">
            <a:off x="2862525" y="2576647"/>
            <a:ext cx="612600" cy="7200"/>
          </a:xfrm>
          <a:prstGeom prst="straightConnector1">
            <a:avLst/>
          </a:prstGeom>
          <a:noFill/>
          <a:ln cap="flat" cmpd="sng" w="19050">
            <a:solidFill>
              <a:schemeClr val="dk2"/>
            </a:solidFill>
            <a:prstDash val="solid"/>
            <a:round/>
            <a:headEnd len="med" w="med" type="none"/>
            <a:tailEnd len="med" w="med" type="triangle"/>
          </a:ln>
        </p:spPr>
      </p:cxnSp>
      <p:cxnSp>
        <p:nvCxnSpPr>
          <p:cNvPr id="402" name="Google Shape;402;g1ba6bdf67db_0_29"/>
          <p:cNvCxnSpPr>
            <a:stCxn id="395" idx="0"/>
            <a:endCxn id="390" idx="2"/>
          </p:cNvCxnSpPr>
          <p:nvPr/>
        </p:nvCxnSpPr>
        <p:spPr>
          <a:xfrm rot="10800000">
            <a:off x="1815125" y="1995177"/>
            <a:ext cx="0" cy="3810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g1ba6bdf67db_0_29"/>
          <p:cNvSpPr txBox="1"/>
          <p:nvPr/>
        </p:nvSpPr>
        <p:spPr>
          <a:xfrm>
            <a:off x="222350" y="2997825"/>
            <a:ext cx="8764800" cy="375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chemeClr val="dk1"/>
                </a:solidFill>
                <a:latin typeface="Calibri"/>
                <a:ea typeface="Calibri"/>
                <a:cs typeface="Calibri"/>
                <a:sym typeface="Calibri"/>
              </a:rPr>
              <a:t>Outline:</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Setup</a:t>
            </a:r>
            <a:r>
              <a:rPr lang="en-US" sz="1700">
                <a:solidFill>
                  <a:schemeClr val="dk1"/>
                </a:solidFill>
                <a:latin typeface="Calibri"/>
                <a:ea typeface="Calibri"/>
                <a:cs typeface="Calibri"/>
                <a:sym typeface="Calibri"/>
              </a:rPr>
              <a:t> – prepare course, signs, JetBot, etc.</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Data Collection</a:t>
            </a:r>
            <a:r>
              <a:rPr lang="en-US" sz="1700">
                <a:solidFill>
                  <a:schemeClr val="dk1"/>
                </a:solidFill>
                <a:latin typeface="Calibri"/>
                <a:ea typeface="Calibri"/>
                <a:cs typeface="Calibri"/>
                <a:sym typeface="Calibri"/>
              </a:rPr>
              <a:t> </a:t>
            </a:r>
            <a:r>
              <a:rPr lang="en-US" sz="1700">
                <a:solidFill>
                  <a:schemeClr val="dk1"/>
                </a:solidFill>
                <a:latin typeface="Calibri"/>
                <a:ea typeface="Calibri"/>
                <a:cs typeface="Calibri"/>
                <a:sym typeface="Calibri"/>
              </a:rPr>
              <a:t>– take images of the environment that the JetBot will be in, so that the JetBot can learn from those images to build a model that can interpret new images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Annotation</a:t>
            </a:r>
            <a:r>
              <a:rPr lang="en-US" sz="1700">
                <a:solidFill>
                  <a:schemeClr val="dk1"/>
                </a:solidFill>
                <a:latin typeface="Calibri"/>
                <a:ea typeface="Calibri"/>
                <a:cs typeface="Calibri"/>
                <a:sym typeface="Calibri"/>
              </a:rPr>
              <a:t> – label and identify various objects of interest in the images by drawing bounding boxes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Data Organization</a:t>
            </a:r>
            <a:r>
              <a:rPr lang="en-US" sz="1700">
                <a:solidFill>
                  <a:schemeClr val="dk1"/>
                </a:solidFill>
                <a:latin typeface="Calibri"/>
                <a:ea typeface="Calibri"/>
                <a:cs typeface="Calibri"/>
                <a:sym typeface="Calibri"/>
              </a:rPr>
              <a:t> – compile and prepare the data for training</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Training</a:t>
            </a:r>
            <a:r>
              <a:rPr lang="en-US" sz="1700">
                <a:solidFill>
                  <a:schemeClr val="dk1"/>
                </a:solidFill>
                <a:latin typeface="Calibri"/>
                <a:ea typeface="Calibri"/>
                <a:cs typeface="Calibri"/>
                <a:sym typeface="Calibri"/>
              </a:rPr>
              <a:t> – use the data to create an object detection model that can identify objects in new images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Testing</a:t>
            </a:r>
            <a:r>
              <a:rPr lang="en-US" sz="1700">
                <a:solidFill>
                  <a:schemeClr val="dk1"/>
                </a:solidFill>
                <a:latin typeface="Calibri"/>
                <a:ea typeface="Calibri"/>
                <a:cs typeface="Calibri"/>
                <a:sym typeface="Calibri"/>
              </a:rPr>
              <a:t> – determine how accurate the model is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rabicPeriod"/>
            </a:pPr>
            <a:r>
              <a:rPr i="1" lang="en-US" sz="1700">
                <a:solidFill>
                  <a:schemeClr val="dk1"/>
                </a:solidFill>
                <a:latin typeface="Calibri"/>
                <a:ea typeface="Calibri"/>
                <a:cs typeface="Calibri"/>
                <a:sym typeface="Calibri"/>
              </a:rPr>
              <a:t>Running/Refining</a:t>
            </a:r>
            <a:r>
              <a:rPr lang="en-US" sz="1700">
                <a:solidFill>
                  <a:schemeClr val="dk1"/>
                </a:solidFill>
                <a:latin typeface="Calibri"/>
                <a:ea typeface="Calibri"/>
                <a:cs typeface="Calibri"/>
                <a:sym typeface="Calibri"/>
              </a:rPr>
              <a:t> – Run the robot on the track autonomously using the model, making adjustments as needed</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Repeat the process to train new models as necessary.</a:t>
            </a:r>
            <a:endParaRPr sz="17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
          <p:cNvSpPr txBox="1"/>
          <p:nvPr/>
        </p:nvSpPr>
        <p:spPr>
          <a:xfrm>
            <a:off x="116425" y="613975"/>
            <a:ext cx="8921700" cy="635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36550" lvl="0" marL="457200" marR="0" rtl="0" algn="l">
              <a:spcBef>
                <a:spcPts val="0"/>
              </a:spcBef>
              <a:spcAft>
                <a:spcPts val="0"/>
              </a:spcAft>
              <a:buSzPts val="1700"/>
              <a:buFont typeface="Calibri"/>
              <a:buChar char="●"/>
            </a:pPr>
            <a:r>
              <a:rPr lang="en-US" sz="1700" u="sng">
                <a:solidFill>
                  <a:schemeClr val="hlink"/>
                </a:solidFill>
                <a:latin typeface="Calibri"/>
                <a:ea typeface="Calibri"/>
                <a:cs typeface="Calibri"/>
                <a:sym typeface="Calibri"/>
                <a:hlinkClick r:id="rId3"/>
              </a:rPr>
              <a:t>Print out</a:t>
            </a:r>
            <a:r>
              <a:rPr lang="en-US" sz="1700">
                <a:solidFill>
                  <a:schemeClr val="dk1"/>
                </a:solidFill>
                <a:latin typeface="Calibri"/>
                <a:ea typeface="Calibri"/>
                <a:cs typeface="Calibri"/>
                <a:sym typeface="Calibri"/>
              </a:rPr>
              <a:t> and create signs as shown earlier. </a:t>
            </a:r>
            <a:r>
              <a:rPr lang="en-US" sz="1700" u="sng">
                <a:solidFill>
                  <a:schemeClr val="hlink"/>
                </a:solidFill>
                <a:latin typeface="Calibri"/>
                <a:ea typeface="Calibri"/>
                <a:cs typeface="Calibri"/>
                <a:sym typeface="Calibri"/>
                <a:hlinkClick action="ppaction://hlinksldjump" r:id="rId4"/>
              </a:rPr>
              <a:t>Place tape for a course</a:t>
            </a:r>
            <a:r>
              <a:rPr lang="en-US"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Setup software – guide on Slides </a:t>
            </a:r>
            <a:r>
              <a:rPr baseline="30000" lang="en-US" sz="1700">
                <a:solidFill>
                  <a:schemeClr val="dk1"/>
                </a:solidFill>
                <a:latin typeface="Calibri"/>
                <a:ea typeface="Calibri"/>
                <a:cs typeface="Calibri"/>
                <a:sym typeface="Calibri"/>
              </a:rPr>
              <a:t>1 </a:t>
            </a:r>
            <a:r>
              <a:rPr lang="en-US" sz="1700">
                <a:solidFill>
                  <a:schemeClr val="dk1"/>
                </a:solidFill>
                <a:latin typeface="Calibri"/>
                <a:ea typeface="Calibri"/>
                <a:cs typeface="Calibri"/>
                <a:sym typeface="Calibri"/>
              </a:rPr>
              <a:t> (if not already set up)</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Note: It may be best to train on another computer, but this requires installing jetson-inference on it. Alternatively,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itself can be used to train, in which case no special action is needed.</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u="sng">
                <a:solidFill>
                  <a:schemeClr val="dk1"/>
                </a:solidFill>
                <a:latin typeface="Calibri"/>
                <a:ea typeface="Calibri"/>
                <a:cs typeface="Calibri"/>
                <a:sym typeface="Calibri"/>
              </a:rPr>
              <a:t>Key points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lphaLcParenR"/>
            </a:pPr>
            <a:r>
              <a:rPr lang="en-US" sz="1700">
                <a:solidFill>
                  <a:schemeClr val="dk1"/>
                </a:solidFill>
                <a:latin typeface="Calibri"/>
                <a:ea typeface="Calibri"/>
                <a:cs typeface="Calibri"/>
                <a:sym typeface="Calibri"/>
              </a:rPr>
              <a:t>Connecting to WiFi</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Use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ports to connect it to a monitor, mouse, and keyboard. Then, login and connect to WiFi.</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’s username and password are both “jetbot” by default.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AutoNum type="alphaLcParenR"/>
            </a:pPr>
            <a:r>
              <a:rPr lang="en-US" sz="1700">
                <a:solidFill>
                  <a:schemeClr val="dk1"/>
                </a:solidFill>
                <a:latin typeface="Calibri"/>
                <a:ea typeface="Calibri"/>
                <a:cs typeface="Calibri"/>
                <a:sym typeface="Calibri"/>
              </a:rPr>
              <a:t>GStreamer</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If not done already, i</a:t>
            </a:r>
            <a:r>
              <a:rPr lang="en-US" sz="1700">
                <a:solidFill>
                  <a:schemeClr val="dk1"/>
                </a:solidFill>
                <a:latin typeface="Calibri"/>
                <a:ea typeface="Calibri"/>
                <a:cs typeface="Calibri"/>
                <a:sym typeface="Calibri"/>
              </a:rPr>
              <a:t>nstall GStreamer </a:t>
            </a:r>
            <a:r>
              <a:rPr baseline="30000" lang="en-US" sz="1700">
                <a:solidFill>
                  <a:schemeClr val="dk1"/>
                </a:solidFill>
                <a:latin typeface="Calibri"/>
                <a:ea typeface="Calibri"/>
                <a:cs typeface="Calibri"/>
                <a:sym typeface="Calibri"/>
              </a:rPr>
              <a:t>2</a:t>
            </a:r>
            <a:r>
              <a:rPr lang="en-US" sz="1700">
                <a:solidFill>
                  <a:schemeClr val="dk1"/>
                </a:solidFill>
                <a:latin typeface="Calibri"/>
                <a:ea typeface="Calibri"/>
                <a:cs typeface="Calibri"/>
                <a:sym typeface="Calibri"/>
              </a:rPr>
              <a:t> on the work computer that will receive the camera feed.</a:t>
            </a:r>
            <a:endParaRPr sz="17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US" sz="1700">
                <a:solidFill>
                  <a:schemeClr val="dk1"/>
                </a:solidFill>
                <a:latin typeface="Calibri"/>
                <a:ea typeface="Calibri"/>
                <a:cs typeface="Calibri"/>
                <a:sym typeface="Calibri"/>
              </a:rPr>
              <a:t>Whenever you use Gstreamer, you must first open a separate terminal window on the work computer and run a command </a:t>
            </a:r>
            <a:r>
              <a:rPr baseline="30000" lang="en-US" sz="1700">
                <a:solidFill>
                  <a:schemeClr val="dk1"/>
                </a:solidFill>
                <a:latin typeface="Calibri"/>
                <a:ea typeface="Calibri"/>
                <a:cs typeface="Calibri"/>
                <a:sym typeface="Calibri"/>
              </a:rPr>
              <a:t>3</a:t>
            </a:r>
            <a:r>
              <a:rPr lang="en-US" sz="1700">
                <a:solidFill>
                  <a:schemeClr val="dk1"/>
                </a:solidFill>
                <a:latin typeface="Calibri"/>
                <a:ea typeface="Calibri"/>
                <a:cs typeface="Calibri"/>
                <a:sym typeface="Calibri"/>
              </a:rPr>
              <a:t> to start the pipeline (gst-launch-1.0 …).</a:t>
            </a:r>
            <a:endParaRPr sz="17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aseline="30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a:t>
            </a:r>
            <a:r>
              <a:rPr lang="en-US" u="sng">
                <a:solidFill>
                  <a:schemeClr val="hlink"/>
                </a:solidFill>
                <a:latin typeface="Calibri"/>
                <a:ea typeface="Calibri"/>
                <a:cs typeface="Calibri"/>
                <a:sym typeface="Calibri"/>
                <a:hlinkClick r:id="rId5"/>
              </a:rPr>
              <a:t>https://docs.google.com/presentation/d/1cCeMHUpsSFOgPN5odmHXncWkYEUl-6fNVQ77BbnpAJ4/edit?usp=sharing</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aseline="30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a:t>
            </a:r>
            <a:r>
              <a:rPr lang="en-US" u="sng">
                <a:solidFill>
                  <a:schemeClr val="hlink"/>
                </a:solidFill>
                <a:latin typeface="Calibri"/>
                <a:ea typeface="Calibri"/>
                <a:cs typeface="Calibri"/>
                <a:sym typeface="Calibri"/>
                <a:hlinkClick r:id="rId6"/>
              </a:rPr>
              <a:t>https://gstreamer.freedesktop.org/documentation/installing/index.html?gi-language=c</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aseline="30000" lang="en-US" sz="1800">
                <a:solidFill>
                  <a:schemeClr val="dk1"/>
                </a:solidFill>
                <a:latin typeface="Calibri"/>
                <a:ea typeface="Calibri"/>
                <a:cs typeface="Calibri"/>
                <a:sym typeface="Calibri"/>
              </a:rPr>
              <a:t>3</a:t>
            </a:r>
            <a:r>
              <a:rPr lang="en-US" sz="1800">
                <a:solidFill>
                  <a:schemeClr val="dk1"/>
                </a:solidFill>
                <a:latin typeface="Calibri"/>
                <a:ea typeface="Calibri"/>
                <a:cs typeface="Calibri"/>
                <a:sym typeface="Calibri"/>
              </a:rPr>
              <a:t> </a:t>
            </a:r>
            <a:r>
              <a:rPr lang="en-US" u="sng">
                <a:solidFill>
                  <a:schemeClr val="hlink"/>
                </a:solidFill>
                <a:latin typeface="Calibri"/>
                <a:ea typeface="Calibri"/>
                <a:cs typeface="Calibri"/>
                <a:sym typeface="Calibri"/>
                <a:hlinkClick r:id="rId7"/>
              </a:rPr>
              <a:t>https://github.com/dusty-nv/jetson-inference/blob/master/docs/aux-streaming.md#viewing-rtp-remotely</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
        <p:nvSpPr>
          <p:cNvPr id="409" name="Google Shape;409;p6"/>
          <p:cNvSpPr txBox="1"/>
          <p:nvPr>
            <p:ph type="title"/>
          </p:nvPr>
        </p:nvSpPr>
        <p:spPr>
          <a:xfrm>
            <a:off x="457200" y="1322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1. </a:t>
            </a:r>
            <a:r>
              <a:rPr lang="en-US" sz="3000"/>
              <a:t>Setup</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bcdc77a829_0_142"/>
          <p:cNvSpPr txBox="1"/>
          <p:nvPr/>
        </p:nvSpPr>
        <p:spPr>
          <a:xfrm>
            <a:off x="124125" y="1005575"/>
            <a:ext cx="8957700" cy="586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Remotely connecting to the </a:t>
            </a:r>
            <a:r>
              <a:rPr b="1" lang="en-US" sz="1800">
                <a:solidFill>
                  <a:schemeClr val="dk1"/>
                </a:solidFill>
                <a:latin typeface="Calibri"/>
                <a:ea typeface="Calibri"/>
                <a:cs typeface="Calibri"/>
                <a:sym typeface="Calibri"/>
              </a:rPr>
              <a:t>JetBot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Very often, connecting a mouse, monitor, and keyboard to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is not practical, especially when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moves. Thus, we can remotely connect to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using </a:t>
            </a:r>
            <a:r>
              <a:rPr b="1" lang="en-US" sz="1700">
                <a:solidFill>
                  <a:schemeClr val="dk1"/>
                </a:solidFill>
                <a:latin typeface="Calibri"/>
                <a:ea typeface="Calibri"/>
                <a:cs typeface="Calibri"/>
                <a:sym typeface="Calibri"/>
              </a:rPr>
              <a:t>SSH</a:t>
            </a:r>
            <a:r>
              <a:rPr lang="en-US" sz="1700">
                <a:solidFill>
                  <a:schemeClr val="dk1"/>
                </a:solidFill>
                <a:latin typeface="Calibri"/>
                <a:ea typeface="Calibri"/>
                <a:cs typeface="Calibri"/>
                <a:sym typeface="Calibri"/>
              </a:rPr>
              <a:t> (secure shell). To do this, open a terminal window on the work computer, and type in the command  </a:t>
            </a:r>
            <a:r>
              <a:rPr lang="en-US" sz="1700">
                <a:solidFill>
                  <a:schemeClr val="dk1"/>
                </a:solidFill>
                <a:latin typeface="Courier New"/>
                <a:ea typeface="Courier New"/>
                <a:cs typeface="Courier New"/>
                <a:sym typeface="Courier New"/>
              </a:rPr>
              <a:t>ssh jetbot@&lt;IP&gt; </a:t>
            </a:r>
            <a:r>
              <a:rPr lang="en-US" sz="1700">
                <a:solidFill>
                  <a:schemeClr val="dk1"/>
                </a:solidFill>
                <a:latin typeface="Calibri"/>
                <a:ea typeface="Calibri"/>
                <a:cs typeface="Calibri"/>
                <a:sym typeface="Calibri"/>
              </a:rPr>
              <a:t>to remotely access the JetBot computer.</a:t>
            </a:r>
            <a:endParaRPr sz="1700">
              <a:solidFill>
                <a:schemeClr val="dk1"/>
              </a:solidFill>
              <a:latin typeface="Calibri"/>
              <a:ea typeface="Calibri"/>
              <a:cs typeface="Calibri"/>
              <a:sym typeface="Calibri"/>
            </a:endParaRPr>
          </a:p>
          <a:p>
            <a:pPr indent="-336550" lvl="0" marL="457200" rtl="0" algn="l">
              <a:spcBef>
                <a:spcPts val="0"/>
              </a:spcBef>
              <a:spcAft>
                <a:spcPts val="0"/>
              </a:spcAft>
              <a:buSzPts val="1700"/>
              <a:buChar char="●"/>
            </a:pPr>
            <a:r>
              <a:rPr lang="en-US" sz="1700">
                <a:solidFill>
                  <a:schemeClr val="dk1"/>
                </a:solidFill>
                <a:latin typeface="Courier New"/>
                <a:ea typeface="Courier New"/>
                <a:cs typeface="Courier New"/>
                <a:sym typeface="Courier New"/>
              </a:rPr>
              <a:t>&lt;IP&gt; </a:t>
            </a:r>
            <a:r>
              <a:rPr lang="en-US" sz="1700">
                <a:solidFill>
                  <a:schemeClr val="dk1"/>
                </a:solidFill>
                <a:latin typeface="Calibri"/>
                <a:ea typeface="Calibri"/>
                <a:cs typeface="Calibri"/>
                <a:sym typeface="Calibri"/>
              </a:rPr>
              <a:t>is the IP address, which can be found on the small JetBot screen (see </a:t>
            </a:r>
            <a:r>
              <a:rPr lang="en-US" sz="1700" u="sng">
                <a:solidFill>
                  <a:schemeClr val="hlink"/>
                </a:solidFill>
                <a:latin typeface="Calibri"/>
                <a:ea typeface="Calibri"/>
                <a:cs typeface="Calibri"/>
                <a:sym typeface="Calibri"/>
                <a:hlinkClick action="ppaction://hlinksldjump" r:id="rId3"/>
              </a:rPr>
              <a:t>Slide 9</a:t>
            </a:r>
            <a:r>
              <a:rPr lang="en-US" sz="1700">
                <a:solidFill>
                  <a:schemeClr val="dk1"/>
                </a:solidFill>
                <a:latin typeface="Calibri"/>
                <a:ea typeface="Calibri"/>
                <a:cs typeface="Calibri"/>
                <a:sym typeface="Calibri"/>
              </a:rPr>
              <a:t>) once the robot is turned on, or by running</a:t>
            </a:r>
            <a:r>
              <a:rPr lang="en-US" sz="1700">
                <a:solidFill>
                  <a:schemeClr val="dk1"/>
                </a:solidFill>
                <a:latin typeface="Courier New"/>
                <a:ea typeface="Courier New"/>
                <a:cs typeface="Courier New"/>
                <a:sym typeface="Courier New"/>
              </a:rPr>
              <a:t> hostname -I </a:t>
            </a:r>
            <a:r>
              <a:rPr lang="en-US" sz="1700">
                <a:solidFill>
                  <a:schemeClr val="dk1"/>
                </a:solidFill>
                <a:latin typeface="Calibri"/>
                <a:ea typeface="Calibri"/>
                <a:cs typeface="Calibri"/>
                <a:sym typeface="Calibri"/>
              </a:rPr>
              <a:t>or</a:t>
            </a:r>
            <a:r>
              <a:rPr lang="en-US" sz="1700">
                <a:solidFill>
                  <a:schemeClr val="dk1"/>
                </a:solidFill>
                <a:latin typeface="Courier New"/>
                <a:ea typeface="Courier New"/>
                <a:cs typeface="Courier New"/>
                <a:sym typeface="Courier New"/>
              </a:rPr>
              <a:t> ifconfig </a:t>
            </a:r>
            <a:r>
              <a:rPr lang="en-US" sz="1700">
                <a:solidFill>
                  <a:schemeClr val="dk1"/>
                </a:solidFill>
                <a:latin typeface="Calibri"/>
                <a:ea typeface="Calibri"/>
                <a:cs typeface="Calibri"/>
                <a:sym typeface="Calibri"/>
              </a:rPr>
              <a:t>in the terminal of the JetBot computer (accessible by connecting the JetBot to a monitor, mouse and keyboard).</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A password prompt will appear – by default, the password is jetbot – same as before.</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This will provide access to the command line on the JetBot, allowing control over the system.</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Navigating the JetBot remotely requires some familiarity with the command line interface!</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Some other useful commands and links to info:</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Basic commands: </a:t>
            </a:r>
            <a:r>
              <a:rPr lang="en-US" sz="1700" u="sng">
                <a:solidFill>
                  <a:schemeClr val="hlink"/>
                </a:solidFill>
                <a:latin typeface="Calibri"/>
                <a:ea typeface="Calibri"/>
                <a:cs typeface="Calibri"/>
                <a:sym typeface="Calibri"/>
                <a:hlinkClick r:id="rId4"/>
              </a:rPr>
              <a:t>https://ubuntu.com/tutorials/command-line-for-beginners#1-overview</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VI/VIM</a:t>
            </a:r>
            <a:r>
              <a:rPr lang="en-US" sz="1700">
                <a:solidFill>
                  <a:schemeClr val="dk1"/>
                </a:solidFill>
                <a:latin typeface="Calibri"/>
                <a:ea typeface="Calibri"/>
                <a:cs typeface="Calibri"/>
                <a:sym typeface="Calibri"/>
              </a:rPr>
              <a:t> (usage: </a:t>
            </a:r>
            <a:r>
              <a:rPr lang="en-US" sz="1700">
                <a:solidFill>
                  <a:schemeClr val="dk1"/>
                </a:solidFill>
                <a:latin typeface="Courier New"/>
                <a:ea typeface="Courier New"/>
                <a:cs typeface="Courier New"/>
                <a:sym typeface="Courier New"/>
              </a:rPr>
              <a:t>vim FILENAME</a:t>
            </a:r>
            <a:r>
              <a:rPr lang="en-US" sz="1700">
                <a:solidFill>
                  <a:schemeClr val="dk1"/>
                </a:solidFill>
                <a:latin typeface="Calibri"/>
                <a:ea typeface="Calibri"/>
                <a:cs typeface="Calibri"/>
                <a:sym typeface="Calibri"/>
              </a:rPr>
              <a:t>) is a text editor, allowing for creation and modification of files. Guide: </a:t>
            </a:r>
            <a:r>
              <a:rPr lang="en-US" sz="1700" u="sng">
                <a:solidFill>
                  <a:schemeClr val="hlink"/>
                </a:solidFill>
                <a:latin typeface="Calibri"/>
                <a:ea typeface="Calibri"/>
                <a:cs typeface="Calibri"/>
                <a:sym typeface="Calibri"/>
                <a:hlinkClick r:id="rId5"/>
              </a:rPr>
              <a:t>https://opensource.com/article/19/3/getting-started-vim</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b="1" lang="en-US" sz="1700">
                <a:solidFill>
                  <a:schemeClr val="dk1"/>
                </a:solidFill>
                <a:latin typeface="Calibri"/>
                <a:ea typeface="Calibri"/>
                <a:cs typeface="Calibri"/>
                <a:sym typeface="Calibri"/>
              </a:rPr>
              <a:t>SCP </a:t>
            </a:r>
            <a:r>
              <a:rPr lang="en-US" sz="1700">
                <a:solidFill>
                  <a:schemeClr val="dk1"/>
                </a:solidFill>
                <a:latin typeface="Calibri"/>
                <a:ea typeface="Calibri"/>
                <a:cs typeface="Calibri"/>
                <a:sym typeface="Calibri"/>
              </a:rPr>
              <a:t>remotely copies files to and from the JetBot. Guide: </a:t>
            </a:r>
            <a:r>
              <a:rPr lang="en-US" sz="1700" u="sng">
                <a:solidFill>
                  <a:schemeClr val="hlink"/>
                </a:solidFill>
                <a:latin typeface="Calibri"/>
                <a:ea typeface="Calibri"/>
                <a:cs typeface="Calibri"/>
                <a:sym typeface="Calibri"/>
                <a:hlinkClick r:id="rId6"/>
              </a:rPr>
              <a:t>https://linuxize.com/post/how-to-use-scp-command-to-securely-transfer-files/</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Example: </a:t>
            </a:r>
            <a:r>
              <a:rPr lang="en-US" sz="1700">
                <a:solidFill>
                  <a:schemeClr val="dk1"/>
                </a:solidFill>
                <a:latin typeface="Courier New"/>
                <a:ea typeface="Courier New"/>
                <a:cs typeface="Courier New"/>
                <a:sym typeface="Courier New"/>
              </a:rPr>
              <a:t>scp jetbot@&lt;IP&gt;:~/jetbot/src/rf-signs.py .</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a:p>
            <a:pPr indent="457200" lvl="0" marL="457200" rtl="0" algn="l">
              <a:spcBef>
                <a:spcPts val="0"/>
              </a:spcBef>
              <a:spcAft>
                <a:spcPts val="0"/>
              </a:spcAft>
              <a:buNone/>
            </a:pPr>
            <a:r>
              <a:rPr lang="en-US" sz="1700">
                <a:solidFill>
                  <a:schemeClr val="dk1"/>
                </a:solidFill>
                <a:latin typeface="Calibri"/>
                <a:ea typeface="Calibri"/>
                <a:cs typeface="Calibri"/>
                <a:sym typeface="Calibri"/>
              </a:rPr>
              <a:t>copies rf-signs.py from the JetBot to our current directory (dot = current directory)</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415" name="Google Shape;415;g1bcdc77a829_0_142"/>
          <p:cNvSpPr txBox="1"/>
          <p:nvPr>
            <p:ph type="title"/>
          </p:nvPr>
        </p:nvSpPr>
        <p:spPr>
          <a:xfrm>
            <a:off x="457200" y="2846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000"/>
              <a:t>1. Setup</a:t>
            </a:r>
            <a:endParaRPr sz="3000"/>
          </a:p>
          <a:p>
            <a:pPr indent="0" lvl="0" marL="0" rtl="0" algn="ctr">
              <a:spcBef>
                <a:spcPts val="0"/>
              </a:spcBef>
              <a:spcAft>
                <a:spcPts val="0"/>
              </a:spcAft>
              <a:buNone/>
            </a:pPr>
            <a:r>
              <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bcdc77a829_0_147"/>
          <p:cNvSpPr txBox="1"/>
          <p:nvPr/>
        </p:nvSpPr>
        <p:spPr>
          <a:xfrm>
            <a:off x="124125" y="929375"/>
            <a:ext cx="8957700" cy="531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separate code for the project can be found on Github.</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To follow this project, download the code and place the src folders in the jetbot directory on the JetBot. Also create a models directory inside the jetbot directory.</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Note: The code in the src folder is still based on jetson-inference code, just modified. However, the rf-signs.py files’ image interpreting and robot movement were added.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In general, to run a Python file, use</a:t>
            </a:r>
            <a:r>
              <a:rPr lang="en-US" sz="1600">
                <a:solidFill>
                  <a:schemeClr val="dk1"/>
                </a:solidFill>
                <a:latin typeface="Courier New"/>
                <a:ea typeface="Courier New"/>
                <a:cs typeface="Courier New"/>
                <a:sym typeface="Courier New"/>
              </a:rPr>
              <a:t> sudo python3 NAME.py [any command line args]</a:t>
            </a:r>
            <a:r>
              <a:rPr lang="en-US" sz="1800">
                <a:solidFill>
                  <a:schemeClr val="dk1"/>
                </a:solidFill>
                <a:latin typeface="Courier New"/>
                <a:ea typeface="Courier New"/>
                <a:cs typeface="Courier New"/>
                <a:sym typeface="Courier New"/>
              </a:rPr>
              <a:t> </a:t>
            </a:r>
            <a:r>
              <a:rPr lang="en-US" sz="1800">
                <a:solidFill>
                  <a:schemeClr val="dk1"/>
                </a:solidFill>
                <a:latin typeface="Calibri"/>
                <a:ea typeface="Calibri"/>
                <a:cs typeface="Calibri"/>
                <a:sym typeface="Calibri"/>
              </a:rPr>
              <a:t>with NAME.py in the current directory.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Add </a:t>
            </a:r>
            <a:r>
              <a:rPr lang="en-US" sz="1600">
                <a:solidFill>
                  <a:schemeClr val="dk1"/>
                </a:solidFill>
                <a:latin typeface="Courier New"/>
                <a:ea typeface="Courier New"/>
                <a:cs typeface="Courier New"/>
                <a:sym typeface="Courier New"/>
              </a:rPr>
              <a:t>--flip-method=rotate-180</a:t>
            </a:r>
            <a:r>
              <a:rPr lang="en-US" sz="1800">
                <a:solidFill>
                  <a:schemeClr val="dk1"/>
                </a:solidFill>
                <a:latin typeface="Courier New"/>
                <a:ea typeface="Courier New"/>
                <a:cs typeface="Courier New"/>
                <a:sym typeface="Courier New"/>
              </a:rPr>
              <a:t> </a:t>
            </a:r>
            <a:r>
              <a:rPr lang="en-US" sz="1800">
                <a:solidFill>
                  <a:schemeClr val="dk1"/>
                </a:solidFill>
                <a:latin typeface="Calibri"/>
                <a:ea typeface="Calibri"/>
                <a:cs typeface="Calibri"/>
                <a:sym typeface="Calibri"/>
              </a:rPr>
              <a:t>to the end if the program produces images with Gstreamer, as the image is flipped the wrong way by default.</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Optionally, you can add </a:t>
            </a:r>
            <a:r>
              <a:rPr lang="en-US" sz="1600">
                <a:solidFill>
                  <a:schemeClr val="dk1"/>
                </a:solidFill>
                <a:latin typeface="Courier New"/>
                <a:ea typeface="Courier New"/>
                <a:cs typeface="Courier New"/>
                <a:sym typeface="Courier New"/>
              </a:rPr>
              <a:t>--headless </a:t>
            </a:r>
            <a:r>
              <a:rPr lang="en-US" sz="1800">
                <a:solidFill>
                  <a:schemeClr val="dk1"/>
                </a:solidFill>
                <a:latin typeface="Calibri"/>
                <a:ea typeface="Calibri"/>
                <a:cs typeface="Calibri"/>
                <a:sym typeface="Calibri"/>
              </a:rPr>
              <a:t>to the end of any program where you use flip-method, preventing the robot from attempting to stream through an HDMI port.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u="sng">
                <a:solidFill>
                  <a:schemeClr val="dk1"/>
                </a:solidFill>
                <a:latin typeface="Calibri"/>
                <a:ea typeface="Calibri"/>
                <a:cs typeface="Calibri"/>
                <a:sym typeface="Calibri"/>
              </a:rPr>
              <a:t>Examples</a:t>
            </a:r>
            <a:endParaRPr sz="1800" u="sng">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Use robot with gamepad controller: </a:t>
            </a:r>
            <a:r>
              <a:rPr lang="en-US" sz="1500">
                <a:solidFill>
                  <a:schemeClr val="dk1"/>
                </a:solidFill>
                <a:latin typeface="Courier New"/>
                <a:ea typeface="Courier New"/>
                <a:cs typeface="Courier New"/>
                <a:sym typeface="Courier New"/>
              </a:rPr>
              <a:t>sudo python3 gamepad-control.py</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Take images: </a:t>
            </a:r>
            <a:r>
              <a:rPr lang="en-US" sz="1500">
                <a:solidFill>
                  <a:schemeClr val="dk1"/>
                </a:solidFill>
                <a:latin typeface="Courier New"/>
                <a:ea typeface="Courier New"/>
                <a:cs typeface="Courier New"/>
                <a:sym typeface="Courier New"/>
              </a:rPr>
              <a:t>sudo python3 image-capture-single.py --flip-method=rotate-180</a:t>
            </a:r>
            <a:endParaRPr sz="15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Run the demo (video shown earlier):</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500">
                <a:solidFill>
                  <a:schemeClr val="dk1"/>
                </a:solidFill>
                <a:latin typeface="Courier New"/>
                <a:ea typeface="Courier New"/>
                <a:cs typeface="Courier New"/>
                <a:sym typeface="Courier New"/>
              </a:rPr>
              <a:t>sudo python3 rf-signs.py --flip-method=rotate-180</a:t>
            </a:r>
            <a:endParaRPr sz="1500">
              <a:solidFill>
                <a:schemeClr val="dk1"/>
              </a:solidFill>
              <a:latin typeface="Courier New"/>
              <a:ea typeface="Courier New"/>
              <a:cs typeface="Courier New"/>
              <a:sym typeface="Courier New"/>
            </a:endParaRPr>
          </a:p>
        </p:txBody>
      </p:sp>
      <p:sp>
        <p:nvSpPr>
          <p:cNvPr id="421" name="Google Shape;421;g1bcdc77a829_0_147"/>
          <p:cNvSpPr txBox="1"/>
          <p:nvPr>
            <p:ph type="title"/>
          </p:nvPr>
        </p:nvSpPr>
        <p:spPr>
          <a:xfrm>
            <a:off x="457200" y="2846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000"/>
              <a:t>1. Setup</a:t>
            </a:r>
            <a:endParaRPr sz="3000"/>
          </a:p>
          <a:p>
            <a:pPr indent="0" lvl="0" marL="0" rtl="0" algn="ctr">
              <a:spcBef>
                <a:spcPts val="0"/>
              </a:spcBef>
              <a:spcAft>
                <a:spcPts val="0"/>
              </a:spcAft>
              <a:buNone/>
            </a:pPr>
            <a:r>
              <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bcdc77a829_0_137"/>
          <p:cNvSpPr txBox="1"/>
          <p:nvPr/>
        </p:nvSpPr>
        <p:spPr>
          <a:xfrm>
            <a:off x="1920240" y="161544"/>
            <a:ext cx="49194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JetBot</a:t>
            </a:r>
            <a:r>
              <a:rPr lang="en-US" sz="2400">
                <a:solidFill>
                  <a:schemeClr val="dk1"/>
                </a:solidFill>
                <a:latin typeface="Calibri"/>
                <a:ea typeface="Calibri"/>
                <a:cs typeface="Calibri"/>
                <a:sym typeface="Calibri"/>
              </a:rPr>
              <a:t> File Tree – Key Parts</a:t>
            </a:r>
            <a:endParaRPr sz="2400">
              <a:solidFill>
                <a:schemeClr val="dk1"/>
              </a:solidFill>
              <a:latin typeface="Calibri"/>
              <a:ea typeface="Calibri"/>
              <a:cs typeface="Calibri"/>
              <a:sym typeface="Calibri"/>
            </a:endParaRPr>
          </a:p>
        </p:txBody>
      </p:sp>
      <p:sp>
        <p:nvSpPr>
          <p:cNvPr id="427" name="Google Shape;427;g1bcdc77a829_0_137"/>
          <p:cNvSpPr txBox="1"/>
          <p:nvPr/>
        </p:nvSpPr>
        <p:spPr>
          <a:xfrm>
            <a:off x="270250" y="681150"/>
            <a:ext cx="8724600" cy="618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home</a:t>
            </a:r>
            <a:r>
              <a:rPr i="1" lang="en-US" sz="1800">
                <a:solidFill>
                  <a:schemeClr val="dk1"/>
                </a:solidFill>
                <a:latin typeface="Calibri"/>
                <a:ea typeface="Calibri"/>
                <a:cs typeface="Calibri"/>
                <a:sym typeface="Calibri"/>
              </a:rPr>
              <a:t> directory of </a:t>
            </a:r>
            <a:r>
              <a:rPr lang="en-US" sz="1800">
                <a:solidFill>
                  <a:schemeClr val="dk1"/>
                </a:solidFill>
                <a:latin typeface="Calibri"/>
                <a:ea typeface="Calibri"/>
                <a:cs typeface="Calibri"/>
                <a:sym typeface="Calibri"/>
              </a:rPr>
              <a:t>Jetson Nano card</a:t>
            </a:r>
            <a:r>
              <a:rPr i="1" lang="en-US" sz="1800">
                <a:solidFill>
                  <a:schemeClr val="dk1"/>
                </a:solidFill>
                <a:latin typeface="Calibri"/>
                <a:ea typeface="Calibri"/>
                <a:cs typeface="Calibri"/>
                <a:sym typeface="Calibri"/>
              </a:rPr>
              <a:t> – this is how the file tree should look at this point)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jetbot/</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src/						</a:t>
            </a:r>
            <a:r>
              <a:rPr i="1" lang="en-US" sz="1800">
                <a:solidFill>
                  <a:schemeClr val="dk1"/>
                </a:solidFill>
                <a:latin typeface="Calibri"/>
                <a:ea typeface="Calibri"/>
                <a:cs typeface="Calibri"/>
                <a:sym typeface="Calibri"/>
              </a:rPr>
              <a:t>(downloaded from Github link)</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data-collection/</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gamepad-control.py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image-capture-single.py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detectiontest.py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rf-signs.py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models/					</a:t>
            </a:r>
            <a:r>
              <a:rPr i="1" lang="en-US" sz="1800">
                <a:solidFill>
                  <a:schemeClr val="dk1"/>
                </a:solidFill>
                <a:latin typeface="Calibri"/>
                <a:ea typeface="Calibri"/>
                <a:cs typeface="Calibri"/>
                <a:sym typeface="Calibri"/>
              </a:rPr>
              <a:t>(created empty directory, or downloaded from Github)</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(empty directory unless downloaded from Github)</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(other jetbot files and directories)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jetson-inference/				</a:t>
            </a:r>
            <a:r>
              <a:rPr i="1" lang="en-US" sz="1800">
                <a:solidFill>
                  <a:schemeClr val="dk1"/>
                </a:solidFill>
                <a:latin typeface="Calibri"/>
                <a:ea typeface="Calibri"/>
                <a:cs typeface="Calibri"/>
                <a:sym typeface="Calibri"/>
              </a:rPr>
              <a:t>(downloaded earlier in software setup process)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(directories and files for jetson-inference)</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Desktop/</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Documents/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i="1" lang="en-US" sz="1800">
                <a:solidFill>
                  <a:schemeClr val="dk1"/>
                </a:solidFill>
                <a:latin typeface="Calibri"/>
                <a:ea typeface="Calibri"/>
                <a:cs typeface="Calibri"/>
                <a:sym typeface="Calibri"/>
              </a:rPr>
              <a:t>…</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i="1" lang="en-US" sz="1800">
                <a:solidFill>
                  <a:schemeClr val="dk1"/>
                </a:solidFill>
                <a:latin typeface="Calibri"/>
                <a:ea typeface="Calibri"/>
                <a:cs typeface="Calibri"/>
                <a:sym typeface="Calibri"/>
              </a:rPr>
              <a:t>(other directories)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g1bcdc77a829_0_137"/>
          <p:cNvSpPr/>
          <p:nvPr/>
        </p:nvSpPr>
        <p:spPr>
          <a:xfrm>
            <a:off x="227575" y="1251600"/>
            <a:ext cx="8657700" cy="32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bcdc77a829_0_137"/>
          <p:cNvSpPr/>
          <p:nvPr/>
        </p:nvSpPr>
        <p:spPr>
          <a:xfrm>
            <a:off x="724075" y="1578250"/>
            <a:ext cx="8161200" cy="162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bcdc77a829_0_137"/>
          <p:cNvSpPr/>
          <p:nvPr/>
        </p:nvSpPr>
        <p:spPr>
          <a:xfrm>
            <a:off x="724075" y="3206650"/>
            <a:ext cx="8161200" cy="57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bcdc77a829_0_137"/>
          <p:cNvSpPr/>
          <p:nvPr/>
        </p:nvSpPr>
        <p:spPr>
          <a:xfrm>
            <a:off x="227575" y="4551300"/>
            <a:ext cx="8657700" cy="6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bcdc77a829_0_137"/>
          <p:cNvSpPr/>
          <p:nvPr/>
        </p:nvSpPr>
        <p:spPr>
          <a:xfrm>
            <a:off x="1210225" y="1830875"/>
            <a:ext cx="7675200" cy="83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6c84eabb69_2_61"/>
          <p:cNvSpPr txBox="1"/>
          <p:nvPr/>
        </p:nvSpPr>
        <p:spPr>
          <a:xfrm>
            <a:off x="120325" y="1028000"/>
            <a:ext cx="8875200" cy="524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After connecting to the </a:t>
            </a:r>
            <a:r>
              <a:rPr lang="en-US" sz="1700">
                <a:solidFill>
                  <a:schemeClr val="dk1"/>
                </a:solidFill>
                <a:latin typeface="Calibri"/>
                <a:ea typeface="Calibri"/>
                <a:cs typeface="Calibri"/>
                <a:sym typeface="Calibri"/>
              </a:rPr>
              <a:t>JetBot</a:t>
            </a:r>
            <a:r>
              <a:rPr lang="en-US" sz="1700">
                <a:solidFill>
                  <a:schemeClr val="dk1"/>
                </a:solidFill>
                <a:latin typeface="Calibri"/>
                <a:ea typeface="Calibri"/>
                <a:cs typeface="Calibri"/>
                <a:sym typeface="Calibri"/>
              </a:rPr>
              <a:t> with SSH, run gamepad-control.py and image-capture-single.py in two separate terminals. These are in </a:t>
            </a:r>
            <a:r>
              <a:rPr i="1" lang="en-US" sz="1700">
                <a:solidFill>
                  <a:schemeClr val="dk1"/>
                </a:solidFill>
                <a:latin typeface="Calibri"/>
                <a:ea typeface="Calibri"/>
                <a:cs typeface="Calibri"/>
                <a:sym typeface="Calibri"/>
              </a:rPr>
              <a:t>jetbot/src/data-collection</a:t>
            </a:r>
            <a:r>
              <a:rPr lang="en-US" sz="1700">
                <a:solidFill>
                  <a:schemeClr val="dk1"/>
                </a:solidFill>
                <a:latin typeface="Calibri"/>
                <a:ea typeface="Calibri"/>
                <a:cs typeface="Calibri"/>
                <a:sym typeface="Calibri"/>
              </a:rPr>
              <a:t> (or src-2/data-collection), you must navigate there first.</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lang="en-US" sz="1700">
                <a:solidFill>
                  <a:schemeClr val="dk1"/>
                </a:solidFill>
                <a:latin typeface="Calibri"/>
                <a:ea typeface="Calibri"/>
                <a:cs typeface="Calibri"/>
                <a:sym typeface="Calibri"/>
              </a:rPr>
              <a:t>Using the gamepad controller, take images of objects of interest at various locations. Adjust code as described below. Info about image-capture-single.py is also shown on subsequent slides.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Set the correct IP address of the work computer in image-capture-single.py.</a:t>
            </a:r>
            <a:endParaRPr sz="1700">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ourier New"/>
              <a:buChar char="-"/>
            </a:pPr>
            <a:r>
              <a:rPr lang="en-US">
                <a:solidFill>
                  <a:schemeClr val="dk1"/>
                </a:solidFill>
                <a:latin typeface="Courier New"/>
                <a:ea typeface="Courier New"/>
                <a:cs typeface="Courier New"/>
                <a:sym typeface="Courier New"/>
              </a:rPr>
              <a:t>display = jetson.utils.videoOutput("rtp://</a:t>
            </a:r>
            <a:r>
              <a:rPr b="1" lang="en-US">
                <a:solidFill>
                  <a:schemeClr val="dk1"/>
                </a:solidFill>
                <a:latin typeface="Courier New"/>
                <a:ea typeface="Courier New"/>
                <a:cs typeface="Courier New"/>
                <a:sym typeface="Courier New"/>
              </a:rPr>
              <a:t>[YOUR IP HERE]</a:t>
            </a:r>
            <a:r>
              <a:rPr lang="en-US">
                <a:solidFill>
                  <a:schemeClr val="dk1"/>
                </a:solidFill>
                <a:latin typeface="Courier New"/>
                <a:ea typeface="Courier New"/>
                <a:cs typeface="Courier New"/>
                <a:sym typeface="Courier New"/>
              </a:rPr>
              <a:t>:1234", argv=sys.argv + is_headless)</a:t>
            </a:r>
            <a:endParaRPr>
              <a:solidFill>
                <a:schemeClr val="dk1"/>
              </a:solidFill>
              <a:latin typeface="Courier New"/>
              <a:ea typeface="Courier New"/>
              <a:cs typeface="Courier New"/>
              <a:sym typeface="Courier New"/>
            </a:endParaRPr>
          </a:p>
          <a:p>
            <a:pPr indent="-336550" lvl="1" marL="9144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This will broadcast camera feed to the correct work computer via gstreamer.</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Most other files will require changing this as well.</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Keep the “1234”!</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You can check the IP address by opening a new terminal window on the work computer and typing the command</a:t>
            </a:r>
            <a:r>
              <a:rPr lang="en-US" sz="1700">
                <a:solidFill>
                  <a:schemeClr val="dk1"/>
                </a:solidFill>
                <a:latin typeface="Courier New"/>
                <a:ea typeface="Courier New"/>
                <a:cs typeface="Courier New"/>
                <a:sym typeface="Courier New"/>
              </a:rPr>
              <a:t> hostname -I.</a:t>
            </a:r>
            <a:endParaRPr sz="17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700">
                <a:solidFill>
                  <a:schemeClr val="dk1"/>
                </a:solidFill>
                <a:latin typeface="Calibri"/>
                <a:ea typeface="Calibri"/>
                <a:cs typeface="Calibri"/>
                <a:sym typeface="Calibri"/>
              </a:rPr>
              <a:t>At the top of main in image-capture-single.py, you’ll find </a:t>
            </a:r>
            <a:r>
              <a:rPr lang="en-US">
                <a:solidFill>
                  <a:schemeClr val="dk1"/>
                </a:solidFill>
                <a:latin typeface="Courier New"/>
                <a:ea typeface="Courier New"/>
                <a:cs typeface="Courier New"/>
                <a:sym typeface="Courier New"/>
              </a:rPr>
              <a:t>DATASET_PATH = ‘./</a:t>
            </a:r>
            <a:r>
              <a:rPr b="1" lang="en-US">
                <a:solidFill>
                  <a:schemeClr val="dk1"/>
                </a:solidFill>
                <a:latin typeface="Courier New"/>
                <a:ea typeface="Courier New"/>
                <a:cs typeface="Courier New"/>
                <a:sym typeface="Courier New"/>
              </a:rPr>
              <a:t>[DIRECTORY]</a:t>
            </a:r>
            <a:r>
              <a:rPr lang="en-US">
                <a:solidFill>
                  <a:schemeClr val="dk1"/>
                </a:solidFill>
                <a:latin typeface="Courier New"/>
                <a:ea typeface="Courier New"/>
                <a:cs typeface="Courier New"/>
                <a:sym typeface="Courier New"/>
              </a:rPr>
              <a:t>’</a:t>
            </a:r>
            <a:r>
              <a:rPr lang="en-US" sz="1700">
                <a:solidFill>
                  <a:schemeClr val="dk1"/>
                </a:solidFill>
                <a:latin typeface="Calibri"/>
                <a:ea typeface="Calibri"/>
                <a:cs typeface="Calibri"/>
                <a:sym typeface="Calibri"/>
              </a:rPr>
              <a:t>. This directory is where the images will be saved, you may wish to change it.</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Press the R1 button on the gamepad controller to take images.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Use the joysticks to quickly move the robot between images, or simply adjust by hand.</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Take a couple hundred images or so, at varying angles and distances.</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The greater quantity and variety of images taken, the better the model.</a:t>
            </a:r>
            <a:endParaRPr sz="1700">
              <a:solidFill>
                <a:schemeClr val="dk1"/>
              </a:solidFill>
              <a:latin typeface="Calibri"/>
              <a:ea typeface="Calibri"/>
              <a:cs typeface="Calibri"/>
              <a:sym typeface="Calibri"/>
            </a:endParaRPr>
          </a:p>
          <a:p>
            <a:pPr indent="-336550" lvl="1" marL="9144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Images may contain multiple objects.</a:t>
            </a:r>
            <a:endParaRPr sz="1700">
              <a:solidFill>
                <a:schemeClr val="dk1"/>
              </a:solidFill>
              <a:latin typeface="Calibri"/>
              <a:ea typeface="Calibri"/>
              <a:cs typeface="Calibri"/>
              <a:sym typeface="Calibri"/>
            </a:endParaRPr>
          </a:p>
        </p:txBody>
      </p:sp>
      <p:sp>
        <p:nvSpPr>
          <p:cNvPr id="438" name="Google Shape;438;g16c84eabb69_2_61"/>
          <p:cNvSpPr txBox="1"/>
          <p:nvPr>
            <p:ph type="title"/>
          </p:nvPr>
        </p:nvSpPr>
        <p:spPr>
          <a:xfrm>
            <a:off x="457200" y="348798"/>
            <a:ext cx="8229600" cy="416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2. Data Collection</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1ba6bdf67db_0_1"/>
          <p:cNvPicPr preferRelativeResize="0"/>
          <p:nvPr/>
        </p:nvPicPr>
        <p:blipFill>
          <a:blip r:embed="rId3">
            <a:alphaModFix/>
          </a:blip>
          <a:stretch>
            <a:fillRect/>
          </a:stretch>
        </p:blipFill>
        <p:spPr>
          <a:xfrm>
            <a:off x="268412" y="0"/>
            <a:ext cx="8607174" cy="6857999"/>
          </a:xfrm>
          <a:prstGeom prst="rect">
            <a:avLst/>
          </a:prstGeom>
          <a:noFill/>
          <a:ln>
            <a:noFill/>
          </a:ln>
        </p:spPr>
      </p:pic>
      <p:sp>
        <p:nvSpPr>
          <p:cNvPr id="444" name="Google Shape;444;g1ba6bdf67db_0_1"/>
          <p:cNvSpPr txBox="1"/>
          <p:nvPr/>
        </p:nvSpPr>
        <p:spPr>
          <a:xfrm>
            <a:off x="4957602" y="0"/>
            <a:ext cx="328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image-capture-single.py</a:t>
            </a:r>
            <a:endParaRPr sz="2400">
              <a:solidFill>
                <a:schemeClr val="lt1"/>
              </a:solidFill>
              <a:latin typeface="Calibri"/>
              <a:ea typeface="Calibri"/>
              <a:cs typeface="Calibri"/>
              <a:sym typeface="Calibri"/>
            </a:endParaRPr>
          </a:p>
        </p:txBody>
      </p:sp>
      <p:sp>
        <p:nvSpPr>
          <p:cNvPr id="445" name="Google Shape;445;g1ba6bdf67db_0_1"/>
          <p:cNvSpPr txBox="1"/>
          <p:nvPr/>
        </p:nvSpPr>
        <p:spPr>
          <a:xfrm>
            <a:off x="6325451" y="4978018"/>
            <a:ext cx="23964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Replace this with the IP address of the work computer </a:t>
            </a:r>
            <a:r>
              <a:rPr lang="en-US" sz="1600">
                <a:solidFill>
                  <a:schemeClr val="lt1"/>
                </a:solidFill>
                <a:latin typeface="Calibri"/>
                <a:ea typeface="Calibri"/>
                <a:cs typeface="Calibri"/>
                <a:sym typeface="Calibri"/>
              </a:rPr>
              <a:t>(leave the :1234 the same)</a:t>
            </a:r>
            <a:endParaRPr sz="1600">
              <a:solidFill>
                <a:schemeClr val="lt1"/>
              </a:solidFill>
              <a:latin typeface="Calibri"/>
              <a:ea typeface="Calibri"/>
              <a:cs typeface="Calibri"/>
              <a:sym typeface="Calibri"/>
            </a:endParaRPr>
          </a:p>
        </p:txBody>
      </p:sp>
      <p:cxnSp>
        <p:nvCxnSpPr>
          <p:cNvPr id="446" name="Google Shape;446;g1ba6bdf67db_0_1"/>
          <p:cNvCxnSpPr/>
          <p:nvPr/>
        </p:nvCxnSpPr>
        <p:spPr>
          <a:xfrm>
            <a:off x="4954620" y="4580742"/>
            <a:ext cx="847500" cy="0"/>
          </a:xfrm>
          <a:prstGeom prst="straightConnector1">
            <a:avLst/>
          </a:prstGeom>
          <a:noFill/>
          <a:ln cap="flat" cmpd="sng" w="9525">
            <a:solidFill>
              <a:srgbClr val="FFFF00"/>
            </a:solidFill>
            <a:prstDash val="solid"/>
            <a:round/>
            <a:headEnd len="med" w="med" type="none"/>
            <a:tailEnd len="med" w="med" type="none"/>
          </a:ln>
        </p:spPr>
      </p:cxnSp>
      <p:cxnSp>
        <p:nvCxnSpPr>
          <p:cNvPr id="447" name="Google Shape;447;g1ba6bdf67db_0_1"/>
          <p:cNvCxnSpPr>
            <a:stCxn id="445" idx="0"/>
          </p:cNvCxnSpPr>
          <p:nvPr/>
        </p:nvCxnSpPr>
        <p:spPr>
          <a:xfrm rot="10800000">
            <a:off x="5676551" y="4623118"/>
            <a:ext cx="1847100" cy="354900"/>
          </a:xfrm>
          <a:prstGeom prst="straightConnector1">
            <a:avLst/>
          </a:prstGeom>
          <a:noFill/>
          <a:ln cap="flat" cmpd="sng" w="9525">
            <a:solidFill>
              <a:srgbClr val="FFFF00"/>
            </a:solidFill>
            <a:prstDash val="solid"/>
            <a:round/>
            <a:headEnd len="med" w="med" type="none"/>
            <a:tailEnd len="med" w="med" type="triangle"/>
          </a:ln>
        </p:spPr>
      </p:cxnSp>
      <p:sp>
        <p:nvSpPr>
          <p:cNvPr id="448" name="Google Shape;448;g1ba6bdf67db_0_1"/>
          <p:cNvSpPr txBox="1"/>
          <p:nvPr/>
        </p:nvSpPr>
        <p:spPr>
          <a:xfrm>
            <a:off x="3940325" y="3564300"/>
            <a:ext cx="3331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alibri"/>
                <a:ea typeface="Calibri"/>
                <a:cs typeface="Calibri"/>
                <a:sym typeface="Calibri"/>
              </a:rPr>
              <a:t>The image name </a:t>
            </a:r>
            <a:r>
              <a:rPr lang="en-US" sz="1500">
                <a:solidFill>
                  <a:schemeClr val="lt1"/>
                </a:solidFill>
                <a:latin typeface="Calibri"/>
                <a:ea typeface="Calibri"/>
                <a:cs typeface="Calibri"/>
                <a:sym typeface="Calibri"/>
              </a:rPr>
              <a:t>that</a:t>
            </a:r>
            <a:r>
              <a:rPr lang="en-US" sz="1500">
                <a:solidFill>
                  <a:schemeClr val="lt1"/>
                </a:solidFill>
                <a:latin typeface="Calibri"/>
                <a:ea typeface="Calibri"/>
                <a:cs typeface="Calibri"/>
                <a:sym typeface="Calibri"/>
              </a:rPr>
              <a:t> is saved. By default: “image0.jpg”, “image1.jpg”, etc</a:t>
            </a:r>
            <a:endParaRPr sz="1500">
              <a:solidFill>
                <a:schemeClr val="lt1"/>
              </a:solidFill>
              <a:latin typeface="Calibri"/>
              <a:ea typeface="Calibri"/>
              <a:cs typeface="Calibri"/>
              <a:sym typeface="Calibri"/>
            </a:endParaRPr>
          </a:p>
        </p:txBody>
      </p:sp>
      <p:cxnSp>
        <p:nvCxnSpPr>
          <p:cNvPr id="449" name="Google Shape;449;g1ba6bdf67db_0_1"/>
          <p:cNvCxnSpPr/>
          <p:nvPr/>
        </p:nvCxnSpPr>
        <p:spPr>
          <a:xfrm>
            <a:off x="4010570" y="3584992"/>
            <a:ext cx="847500" cy="0"/>
          </a:xfrm>
          <a:prstGeom prst="straightConnector1">
            <a:avLst/>
          </a:prstGeom>
          <a:noFill/>
          <a:ln cap="flat" cmpd="sng" w="9525">
            <a:solidFill>
              <a:srgbClr val="FFFF00"/>
            </a:solidFill>
            <a:prstDash val="solid"/>
            <a:round/>
            <a:headEnd len="med" w="med" type="none"/>
            <a:tailEnd len="med" w="med" type="none"/>
          </a:ln>
        </p:spPr>
      </p:cxnSp>
      <p:sp>
        <p:nvSpPr>
          <p:cNvPr id="450" name="Google Shape;450;g1ba6bdf67db_0_1"/>
          <p:cNvSpPr txBox="1"/>
          <p:nvPr/>
        </p:nvSpPr>
        <p:spPr>
          <a:xfrm>
            <a:off x="4572000" y="1575500"/>
            <a:ext cx="39486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lt1"/>
                </a:solidFill>
                <a:latin typeface="Calibri"/>
                <a:ea typeface="Calibri"/>
                <a:cs typeface="Calibri"/>
                <a:sym typeface="Calibri"/>
              </a:rPr>
              <a:t>Note: These files will generally be accessed through SSH and VIM if they are on the </a:t>
            </a:r>
            <a:r>
              <a:rPr lang="en-US" sz="1500">
                <a:solidFill>
                  <a:schemeClr val="lt1"/>
                </a:solidFill>
                <a:latin typeface="Calibri"/>
                <a:ea typeface="Calibri"/>
                <a:cs typeface="Calibri"/>
                <a:sym typeface="Calibri"/>
              </a:rPr>
              <a:t>JetBot</a:t>
            </a:r>
            <a:r>
              <a:rPr lang="en-US" sz="1500">
                <a:solidFill>
                  <a:schemeClr val="lt1"/>
                </a:solidFill>
                <a:latin typeface="Calibri"/>
                <a:ea typeface="Calibri"/>
                <a:cs typeface="Calibri"/>
                <a:sym typeface="Calibri"/>
              </a:rPr>
              <a:t>, not VSCode as shown. Accessing through VSCode requires SCPing to another computer.</a:t>
            </a:r>
            <a:endParaRPr sz="15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g1ba6bdf67db_0_9"/>
          <p:cNvPicPr preferRelativeResize="0"/>
          <p:nvPr/>
        </p:nvPicPr>
        <p:blipFill rotWithShape="1">
          <a:blip r:embed="rId3">
            <a:alphaModFix/>
          </a:blip>
          <a:srcRect b="99" l="0" r="0" t="99"/>
          <a:stretch/>
        </p:blipFill>
        <p:spPr>
          <a:xfrm>
            <a:off x="258600" y="63193"/>
            <a:ext cx="8567525" cy="6794807"/>
          </a:xfrm>
          <a:prstGeom prst="rect">
            <a:avLst/>
          </a:prstGeom>
          <a:noFill/>
          <a:ln>
            <a:noFill/>
          </a:ln>
        </p:spPr>
      </p:pic>
      <p:sp>
        <p:nvSpPr>
          <p:cNvPr id="456" name="Google Shape;456;g1ba6bdf67db_0_9"/>
          <p:cNvSpPr txBox="1"/>
          <p:nvPr/>
        </p:nvSpPr>
        <p:spPr>
          <a:xfrm>
            <a:off x="4424470" y="0"/>
            <a:ext cx="3956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image-capture-single.py</a:t>
            </a:r>
            <a:endParaRPr sz="2400">
              <a:solidFill>
                <a:schemeClr val="lt1"/>
              </a:solidFill>
              <a:latin typeface="Calibri"/>
              <a:ea typeface="Calibri"/>
              <a:cs typeface="Calibri"/>
              <a:sym typeface="Calibri"/>
            </a:endParaRPr>
          </a:p>
        </p:txBody>
      </p:sp>
      <p:sp>
        <p:nvSpPr>
          <p:cNvPr id="457" name="Google Shape;457;g1ba6bdf67db_0_9"/>
          <p:cNvSpPr txBox="1"/>
          <p:nvPr/>
        </p:nvSpPr>
        <p:spPr>
          <a:xfrm>
            <a:off x="363696" y="4974320"/>
            <a:ext cx="1861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Directory where images are saved to</a:t>
            </a:r>
            <a:endParaRPr sz="1600">
              <a:solidFill>
                <a:schemeClr val="lt1"/>
              </a:solidFill>
              <a:latin typeface="Calibri"/>
              <a:ea typeface="Calibri"/>
              <a:cs typeface="Calibri"/>
              <a:sym typeface="Calibri"/>
            </a:endParaRPr>
          </a:p>
        </p:txBody>
      </p:sp>
      <p:cxnSp>
        <p:nvCxnSpPr>
          <p:cNvPr id="458" name="Google Shape;458;g1ba6bdf67db_0_9"/>
          <p:cNvCxnSpPr/>
          <p:nvPr/>
        </p:nvCxnSpPr>
        <p:spPr>
          <a:xfrm>
            <a:off x="3527437" y="5180849"/>
            <a:ext cx="843600" cy="0"/>
          </a:xfrm>
          <a:prstGeom prst="straightConnector1">
            <a:avLst/>
          </a:prstGeom>
          <a:noFill/>
          <a:ln cap="flat" cmpd="sng" w="9525">
            <a:solidFill>
              <a:srgbClr val="FFFF00"/>
            </a:solidFill>
            <a:prstDash val="solid"/>
            <a:round/>
            <a:headEnd len="med" w="med" type="none"/>
            <a:tailEnd len="med" w="med" type="none"/>
          </a:ln>
        </p:spPr>
      </p:cxnSp>
      <p:cxnSp>
        <p:nvCxnSpPr>
          <p:cNvPr id="459" name="Google Shape;459;g1ba6bdf67db_0_9"/>
          <p:cNvCxnSpPr>
            <a:stCxn id="457" idx="0"/>
          </p:cNvCxnSpPr>
          <p:nvPr/>
        </p:nvCxnSpPr>
        <p:spPr>
          <a:xfrm rot="10800000">
            <a:off x="986196" y="863720"/>
            <a:ext cx="308400" cy="4110600"/>
          </a:xfrm>
          <a:prstGeom prst="straightConnector1">
            <a:avLst/>
          </a:prstGeom>
          <a:noFill/>
          <a:ln cap="flat" cmpd="sng" w="9525">
            <a:solidFill>
              <a:srgbClr val="FFFF00"/>
            </a:solidFill>
            <a:prstDash val="solid"/>
            <a:round/>
            <a:headEnd len="med" w="med" type="none"/>
            <a:tailEnd len="med" w="med" type="triangle"/>
          </a:ln>
        </p:spPr>
      </p:cxnSp>
      <p:cxnSp>
        <p:nvCxnSpPr>
          <p:cNvPr id="460" name="Google Shape;460;g1ba6bdf67db_0_9"/>
          <p:cNvCxnSpPr>
            <a:stCxn id="457" idx="3"/>
          </p:cNvCxnSpPr>
          <p:nvPr/>
        </p:nvCxnSpPr>
        <p:spPr>
          <a:xfrm flipH="1" rot="10800000">
            <a:off x="2225496" y="5186120"/>
            <a:ext cx="1312500" cy="80700"/>
          </a:xfrm>
          <a:prstGeom prst="straightConnector1">
            <a:avLst/>
          </a:prstGeom>
          <a:noFill/>
          <a:ln cap="flat" cmpd="sng" w="9525">
            <a:solidFill>
              <a:srgbClr val="FFFF00"/>
            </a:solidFill>
            <a:prstDash val="solid"/>
            <a:round/>
            <a:headEnd len="med" w="med" type="none"/>
            <a:tailEnd len="med" w="med" type="triangle"/>
          </a:ln>
        </p:spPr>
      </p:cxnSp>
      <p:sp>
        <p:nvSpPr>
          <p:cNvPr id="461" name="Google Shape;461;g1ba6bdf67db_0_9"/>
          <p:cNvSpPr/>
          <p:nvPr/>
        </p:nvSpPr>
        <p:spPr>
          <a:xfrm>
            <a:off x="2761825" y="3878950"/>
            <a:ext cx="2989500" cy="2793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ba6bdf67db_0_9"/>
          <p:cNvSpPr txBox="1"/>
          <p:nvPr/>
        </p:nvSpPr>
        <p:spPr>
          <a:xfrm>
            <a:off x="5751326" y="3726100"/>
            <a:ext cx="2275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Pressing the R1 button saves the image</a:t>
            </a:r>
            <a:endParaRPr sz="1600">
              <a:solidFill>
                <a:schemeClr val="lt1"/>
              </a:solidFill>
              <a:latin typeface="Calibri"/>
              <a:ea typeface="Calibri"/>
              <a:cs typeface="Calibri"/>
              <a:sym typeface="Calibri"/>
            </a:endParaRPr>
          </a:p>
        </p:txBody>
      </p:sp>
      <p:sp>
        <p:nvSpPr>
          <p:cNvPr id="463" name="Google Shape;463;g1ba6bdf67db_0_9"/>
          <p:cNvSpPr txBox="1"/>
          <p:nvPr/>
        </p:nvSpPr>
        <p:spPr>
          <a:xfrm>
            <a:off x="7020850" y="6596400"/>
            <a:ext cx="17196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(file continues)</a:t>
            </a:r>
            <a:endParaRPr sz="11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18349ea0d9a_1_30"/>
          <p:cNvSpPr txBox="1"/>
          <p:nvPr/>
        </p:nvSpPr>
        <p:spPr>
          <a:xfrm>
            <a:off x="389325" y="1028000"/>
            <a:ext cx="84792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Use </a:t>
            </a:r>
            <a:r>
              <a:rPr lang="en-US" sz="1800" u="sng">
                <a:solidFill>
                  <a:schemeClr val="hlink"/>
                </a:solidFill>
                <a:latin typeface="Calibri"/>
                <a:ea typeface="Calibri"/>
                <a:cs typeface="Calibri"/>
                <a:sym typeface="Calibri"/>
                <a:hlinkClick r:id="rId3"/>
              </a:rPr>
              <a:t>CVAT</a:t>
            </a:r>
            <a:r>
              <a:rPr lang="en-US" sz="1800">
                <a:solidFill>
                  <a:schemeClr val="dk1"/>
                </a:solidFill>
                <a:latin typeface="Calibri"/>
                <a:ea typeface="Calibri"/>
                <a:cs typeface="Calibri"/>
                <a:sym typeface="Calibri"/>
              </a:rPr>
              <a:t> </a:t>
            </a:r>
            <a:r>
              <a:rPr baseline="30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to draw </a:t>
            </a:r>
            <a:r>
              <a:rPr i="1" lang="en-US" sz="1800">
                <a:solidFill>
                  <a:schemeClr val="dk1"/>
                </a:solidFill>
                <a:latin typeface="Calibri"/>
                <a:ea typeface="Calibri"/>
                <a:cs typeface="Calibri"/>
                <a:sym typeface="Calibri"/>
              </a:rPr>
              <a:t>bounding boxes</a:t>
            </a:r>
            <a:r>
              <a:rPr lang="en-US" sz="1800">
                <a:solidFill>
                  <a:schemeClr val="dk1"/>
                </a:solidFill>
                <a:latin typeface="Calibri"/>
                <a:ea typeface="Calibri"/>
                <a:cs typeface="Calibri"/>
                <a:sym typeface="Calibri"/>
              </a:rPr>
              <a:t> around signs.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marR="0" rtl="0" algn="l">
              <a:spcBef>
                <a:spcPts val="0"/>
              </a:spcBef>
              <a:spcAft>
                <a:spcPts val="0"/>
              </a:spcAft>
              <a:buSzPts val="1800"/>
              <a:buFont typeface="Calibri"/>
              <a:buAutoNum type="arabicParenR"/>
            </a:pPr>
            <a:r>
              <a:rPr lang="en-US" sz="1800">
                <a:solidFill>
                  <a:schemeClr val="dk1"/>
                </a:solidFill>
                <a:latin typeface="Calibri"/>
                <a:ea typeface="Calibri"/>
                <a:cs typeface="Calibri"/>
                <a:sym typeface="Calibri"/>
              </a:rPr>
              <a:t>Setup: Follow the </a:t>
            </a:r>
            <a:r>
              <a:rPr lang="en-US" sz="1800" u="sng">
                <a:solidFill>
                  <a:schemeClr val="hlink"/>
                </a:solidFill>
                <a:latin typeface="Calibri"/>
                <a:ea typeface="Calibri"/>
                <a:cs typeface="Calibri"/>
                <a:sym typeface="Calibri"/>
                <a:hlinkClick r:id="rId4"/>
              </a:rPr>
              <a:t>CVAT Installation Guide</a:t>
            </a:r>
            <a:r>
              <a:rPr baseline="30000" lang="en-US"/>
              <a:t> 2</a:t>
            </a:r>
            <a:r>
              <a:rPr lang="en-US"/>
              <a:t> </a:t>
            </a:r>
            <a:r>
              <a:rPr lang="en-US" sz="1800">
                <a:latin typeface="Calibri"/>
                <a:ea typeface="Calibri"/>
                <a:cs typeface="Calibri"/>
                <a:sym typeface="Calibri"/>
              </a:rPr>
              <a:t>and the </a:t>
            </a:r>
            <a:r>
              <a:rPr lang="en-US" sz="1800" u="sng">
                <a:solidFill>
                  <a:schemeClr val="hlink"/>
                </a:solidFill>
                <a:latin typeface="Calibri"/>
                <a:ea typeface="Calibri"/>
                <a:cs typeface="Calibri"/>
                <a:sym typeface="Calibri"/>
                <a:hlinkClick r:id="rId5"/>
              </a:rPr>
              <a:t>C</a:t>
            </a:r>
            <a:r>
              <a:rPr lang="en-US" sz="1800" u="sng">
                <a:solidFill>
                  <a:schemeClr val="hlink"/>
                </a:solidFill>
                <a:latin typeface="Calibri"/>
                <a:ea typeface="Calibri"/>
                <a:cs typeface="Calibri"/>
                <a:sym typeface="Calibri"/>
                <a:hlinkClick r:id="rId6"/>
              </a:rPr>
              <a:t>VAT User Guide</a:t>
            </a:r>
            <a:r>
              <a:rPr lang="en-US" sz="1800">
                <a:solidFill>
                  <a:schemeClr val="dk1"/>
                </a:solidFill>
                <a:latin typeface="Calibri"/>
                <a:ea typeface="Calibri"/>
                <a:cs typeface="Calibri"/>
                <a:sym typeface="Calibri"/>
              </a:rPr>
              <a:t> </a:t>
            </a:r>
            <a:r>
              <a:rPr baseline="30000" lang="en-US" sz="1800">
                <a:solidFill>
                  <a:schemeClr val="dk1"/>
                </a:solidFill>
                <a:latin typeface="Calibri"/>
                <a:ea typeface="Calibri"/>
                <a:cs typeface="Calibri"/>
                <a:sym typeface="Calibri"/>
              </a:rPr>
              <a:t>3</a:t>
            </a:r>
            <a:endParaRPr baseline="30000"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When creating a project, set </a:t>
            </a:r>
            <a:r>
              <a:rPr i="1" lang="en-US" sz="1800">
                <a:solidFill>
                  <a:schemeClr val="dk1"/>
                </a:solidFill>
                <a:latin typeface="Calibri"/>
                <a:ea typeface="Calibri"/>
                <a:cs typeface="Calibri"/>
                <a:sym typeface="Calibri"/>
              </a:rPr>
              <a:t>labels</a:t>
            </a:r>
            <a:r>
              <a:rPr lang="en-US" sz="1800">
                <a:solidFill>
                  <a:schemeClr val="dk1"/>
                </a:solidFill>
                <a:latin typeface="Calibri"/>
                <a:ea typeface="Calibri"/>
                <a:cs typeface="Calibri"/>
                <a:sym typeface="Calibri"/>
              </a:rPr>
              <a:t> – the types of objects that the model should detect. For example, with signs, there is Left, Right, and U-turn.</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When creating a task, upload images that were taken earlier.</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Draw </a:t>
            </a:r>
            <a:r>
              <a:rPr b="1" lang="en-US" sz="1800">
                <a:solidFill>
                  <a:schemeClr val="dk1"/>
                </a:solidFill>
                <a:latin typeface="Calibri"/>
                <a:ea typeface="Calibri"/>
                <a:cs typeface="Calibri"/>
                <a:sym typeface="Calibri"/>
              </a:rPr>
              <a:t>rectangular</a:t>
            </a:r>
            <a:r>
              <a:rPr lang="en-US" sz="1800">
                <a:solidFill>
                  <a:schemeClr val="dk1"/>
                </a:solidFill>
                <a:latin typeface="Calibri"/>
                <a:ea typeface="Calibri"/>
                <a:cs typeface="Calibri"/>
                <a:sym typeface="Calibri"/>
              </a:rPr>
              <a:t> bounding boxes that cover the entirety of the object.</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Polygonal or other annotations will not work, apparently due to </a:t>
            </a:r>
            <a:r>
              <a:rPr lang="en-US" sz="1800">
                <a:solidFill>
                  <a:schemeClr val="dk1"/>
                </a:solidFill>
                <a:latin typeface="Calibri"/>
                <a:ea typeface="Calibri"/>
                <a:cs typeface="Calibri"/>
                <a:sym typeface="Calibri"/>
              </a:rPr>
              <a:t>incompatibility</a:t>
            </a:r>
            <a:r>
              <a:rPr lang="en-US" sz="1800">
                <a:solidFill>
                  <a:schemeClr val="dk1"/>
                </a:solidFill>
                <a:latin typeface="Calibri"/>
                <a:ea typeface="Calibri"/>
                <a:cs typeface="Calibri"/>
                <a:sym typeface="Calibri"/>
              </a:rPr>
              <a:t> with Pascal VOC.</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When finished, export the task in Pascal VOC format. There is an option to export the images themselves, but there’s no need.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More details and images of CVAT appear on subsequent slides.</a:t>
            </a:r>
            <a:endParaRPr sz="1800">
              <a:solidFill>
                <a:schemeClr val="dk1"/>
              </a:solidFill>
              <a:latin typeface="Calibri"/>
              <a:ea typeface="Calibri"/>
              <a:cs typeface="Calibri"/>
              <a:sym typeface="Calibri"/>
            </a:endParaRPr>
          </a:p>
        </p:txBody>
      </p:sp>
      <p:sp>
        <p:nvSpPr>
          <p:cNvPr id="469" name="Google Shape;469;g18349ea0d9a_1_30"/>
          <p:cNvSpPr txBox="1"/>
          <p:nvPr/>
        </p:nvSpPr>
        <p:spPr>
          <a:xfrm>
            <a:off x="728500" y="5844275"/>
            <a:ext cx="730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US">
                <a:solidFill>
                  <a:schemeClr val="dk1"/>
                </a:solidFill>
              </a:rPr>
              <a:t>1 </a:t>
            </a:r>
            <a:r>
              <a:rPr lang="en-US" u="sng">
                <a:solidFill>
                  <a:schemeClr val="hlink"/>
                </a:solidFill>
                <a:hlinkClick r:id="rId7"/>
              </a:rPr>
              <a:t>https://cvat.org/</a:t>
            </a:r>
            <a:endParaRPr/>
          </a:p>
          <a:p>
            <a:pPr indent="0" lvl="0" marL="0" rtl="0" algn="l">
              <a:spcBef>
                <a:spcPts val="0"/>
              </a:spcBef>
              <a:spcAft>
                <a:spcPts val="0"/>
              </a:spcAft>
              <a:buNone/>
            </a:pPr>
            <a:r>
              <a:rPr baseline="30000" lang="en-US"/>
              <a:t>2 </a:t>
            </a:r>
            <a:r>
              <a:rPr lang="en-US" u="sng">
                <a:solidFill>
                  <a:schemeClr val="hlink"/>
                </a:solidFill>
                <a:hlinkClick r:id="rId8"/>
              </a:rPr>
              <a:t>https://github.com/maheriya/cvat/blob/master/cvat/apps/documentation/installation.md</a:t>
            </a:r>
            <a:endParaRPr baseline="30000"/>
          </a:p>
          <a:p>
            <a:pPr indent="0" lvl="0" marL="0" rtl="0" algn="l">
              <a:spcBef>
                <a:spcPts val="0"/>
              </a:spcBef>
              <a:spcAft>
                <a:spcPts val="0"/>
              </a:spcAft>
              <a:buNone/>
            </a:pPr>
            <a:r>
              <a:rPr baseline="30000" lang="en-US">
                <a:solidFill>
                  <a:schemeClr val="dk1"/>
                </a:solidFill>
              </a:rPr>
              <a:t>3 </a:t>
            </a:r>
            <a:r>
              <a:rPr lang="en-US" u="sng">
                <a:solidFill>
                  <a:schemeClr val="hlink"/>
                </a:solidFill>
                <a:hlinkClick r:id="rId9"/>
              </a:rPr>
              <a:t>https://github.com/maheriya/cvat/blob/master/cvat/apps/documentation/user_guide.md</a:t>
            </a:r>
            <a:endParaRPr baseline="30000"/>
          </a:p>
        </p:txBody>
      </p:sp>
      <p:sp>
        <p:nvSpPr>
          <p:cNvPr id="470" name="Google Shape;470;g18349ea0d9a_1_30"/>
          <p:cNvSpPr txBox="1"/>
          <p:nvPr>
            <p:ph type="title"/>
          </p:nvPr>
        </p:nvSpPr>
        <p:spPr>
          <a:xfrm>
            <a:off x="457200" y="245345"/>
            <a:ext cx="8229600" cy="64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000"/>
              <a:t>3. Annotation</a:t>
            </a:r>
            <a:endParaRPr sz="3000"/>
          </a:p>
          <a:p>
            <a:pPr indent="0" lvl="0" marL="0" rtl="0" algn="ctr">
              <a:spcBef>
                <a:spcPts val="0"/>
              </a:spcBef>
              <a:spcAft>
                <a:spcPts val="0"/>
              </a:spcAft>
              <a:buNone/>
            </a:pPr>
            <a:r>
              <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1bef7e6085b_0_252"/>
          <p:cNvPicPr preferRelativeResize="0"/>
          <p:nvPr/>
        </p:nvPicPr>
        <p:blipFill rotWithShape="1">
          <a:blip r:embed="rId3">
            <a:alphaModFix/>
          </a:blip>
          <a:srcRect b="0" l="5793" r="0" t="9909"/>
          <a:stretch/>
        </p:blipFill>
        <p:spPr>
          <a:xfrm>
            <a:off x="1319775" y="1316150"/>
            <a:ext cx="6504451" cy="4976125"/>
          </a:xfrm>
          <a:prstGeom prst="rect">
            <a:avLst/>
          </a:prstGeom>
          <a:noFill/>
          <a:ln>
            <a:noFill/>
          </a:ln>
        </p:spPr>
      </p:pic>
      <p:sp>
        <p:nvSpPr>
          <p:cNvPr id="477" name="Google Shape;477;g1bef7e6085b_0_252"/>
          <p:cNvSpPr txBox="1"/>
          <p:nvPr>
            <p:ph idx="1" type="body"/>
          </p:nvPr>
        </p:nvSpPr>
        <p:spPr>
          <a:xfrm>
            <a:off x="3158850" y="51900"/>
            <a:ext cx="2826300" cy="4653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2500"/>
              <a:t>CVAT Home Page</a:t>
            </a:r>
            <a:endParaRPr sz="2500"/>
          </a:p>
        </p:txBody>
      </p:sp>
      <p:sp>
        <p:nvSpPr>
          <p:cNvPr id="478" name="Google Shape;478;g1bef7e6085b_0_252"/>
          <p:cNvSpPr txBox="1"/>
          <p:nvPr>
            <p:ph idx="1" type="body"/>
          </p:nvPr>
        </p:nvSpPr>
        <p:spPr>
          <a:xfrm>
            <a:off x="1749300" y="6292275"/>
            <a:ext cx="56454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1600"/>
              <a:t>Click the + button to create a new project.</a:t>
            </a:r>
            <a:endParaRPr sz="1600"/>
          </a:p>
        </p:txBody>
      </p:sp>
      <p:sp>
        <p:nvSpPr>
          <p:cNvPr id="479" name="Google Shape;479;g1bef7e6085b_0_252"/>
          <p:cNvSpPr txBox="1"/>
          <p:nvPr>
            <p:ph idx="1" type="body"/>
          </p:nvPr>
        </p:nvSpPr>
        <p:spPr>
          <a:xfrm>
            <a:off x="1655025" y="669600"/>
            <a:ext cx="58752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1600"/>
              <a:t>After going to localhost:8080 and setting up an account as described in the user guide, logging in gives the following screen: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nvSpPr>
        <p:spPr>
          <a:xfrm>
            <a:off x="2240280" y="438912"/>
            <a:ext cx="36154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What : Goals of the Project </a:t>
            </a:r>
            <a:endParaRPr sz="2400">
              <a:solidFill>
                <a:schemeClr val="dk1"/>
              </a:solidFill>
              <a:latin typeface="Calibri"/>
              <a:ea typeface="Calibri"/>
              <a:cs typeface="Calibri"/>
              <a:sym typeface="Calibri"/>
            </a:endParaRPr>
          </a:p>
        </p:txBody>
      </p:sp>
      <p:sp>
        <p:nvSpPr>
          <p:cNvPr id="102" name="Google Shape;102;p2"/>
          <p:cNvSpPr txBox="1"/>
          <p:nvPr/>
        </p:nvSpPr>
        <p:spPr>
          <a:xfrm>
            <a:off x="969264" y="1399032"/>
            <a:ext cx="7104900" cy="369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Run a JetBot vehicle autonomously using a Jetson Nano GPU Card</a:t>
            </a:r>
            <a:endParaRPr sz="1800">
              <a:solidFill>
                <a:schemeClr val="dk1"/>
              </a:solidFill>
              <a:latin typeface="Calibri"/>
              <a:ea typeface="Calibri"/>
              <a:cs typeface="Calibri"/>
              <a:sym typeface="Calibri"/>
            </a:endParaRPr>
          </a:p>
        </p:txBody>
      </p:sp>
      <p:sp>
        <p:nvSpPr>
          <p:cNvPr id="103" name="Google Shape;103;p2"/>
          <p:cNvSpPr txBox="1"/>
          <p:nvPr/>
        </p:nvSpPr>
        <p:spPr>
          <a:xfrm>
            <a:off x="2154936" y="3371088"/>
            <a:ext cx="38338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Why : Purpose of the Project </a:t>
            </a:r>
            <a:endParaRPr sz="2400">
              <a:solidFill>
                <a:schemeClr val="dk1"/>
              </a:solidFill>
              <a:latin typeface="Calibri"/>
              <a:ea typeface="Calibri"/>
              <a:cs typeface="Calibri"/>
              <a:sym typeface="Calibri"/>
            </a:endParaRPr>
          </a:p>
        </p:txBody>
      </p:sp>
      <p:sp>
        <p:nvSpPr>
          <p:cNvPr id="104" name="Google Shape;104;p2"/>
          <p:cNvSpPr txBox="1"/>
          <p:nvPr/>
        </p:nvSpPr>
        <p:spPr>
          <a:xfrm>
            <a:off x="1039368" y="4468368"/>
            <a:ext cx="7160486" cy="92333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Setup a practical application for a class project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Showcase the ability of the DNN functionalities</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Integrate a set of software tools from Nvidia onto the Jetson Nano Card</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g1bcdc77a829_0_8"/>
          <p:cNvPicPr preferRelativeResize="0"/>
          <p:nvPr>
            <p:ph idx="2" type="pic"/>
          </p:nvPr>
        </p:nvPicPr>
        <p:blipFill rotWithShape="1">
          <a:blip r:embed="rId3">
            <a:alphaModFix/>
          </a:blip>
          <a:srcRect b="26346" l="238" r="238" t="0"/>
          <a:stretch/>
        </p:blipFill>
        <p:spPr>
          <a:xfrm>
            <a:off x="464188" y="1313325"/>
            <a:ext cx="8215624" cy="4840951"/>
          </a:xfrm>
          <a:prstGeom prst="rect">
            <a:avLst/>
          </a:prstGeom>
        </p:spPr>
      </p:pic>
      <p:sp>
        <p:nvSpPr>
          <p:cNvPr id="486" name="Google Shape;486;g1bcdc77a829_0_8"/>
          <p:cNvSpPr txBox="1"/>
          <p:nvPr>
            <p:ph idx="1" type="body"/>
          </p:nvPr>
        </p:nvSpPr>
        <p:spPr>
          <a:xfrm>
            <a:off x="3245531" y="193950"/>
            <a:ext cx="28263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2500"/>
              <a:t>Project Creation</a:t>
            </a:r>
            <a:endParaRPr sz="2500"/>
          </a:p>
        </p:txBody>
      </p:sp>
      <p:cxnSp>
        <p:nvCxnSpPr>
          <p:cNvPr id="487" name="Google Shape;487;g1bcdc77a829_0_8"/>
          <p:cNvCxnSpPr/>
          <p:nvPr/>
        </p:nvCxnSpPr>
        <p:spPr>
          <a:xfrm flipH="1" rot="10800000">
            <a:off x="1996375" y="4090700"/>
            <a:ext cx="393000" cy="175800"/>
          </a:xfrm>
          <a:prstGeom prst="straightConnector1">
            <a:avLst/>
          </a:prstGeom>
          <a:noFill/>
          <a:ln cap="flat" cmpd="sng" w="9525">
            <a:solidFill>
              <a:schemeClr val="dk2"/>
            </a:solidFill>
            <a:prstDash val="solid"/>
            <a:round/>
            <a:headEnd len="med" w="med" type="none"/>
            <a:tailEnd len="med" w="med" type="triangle"/>
          </a:ln>
        </p:spPr>
      </p:cxnSp>
      <p:sp>
        <p:nvSpPr>
          <p:cNvPr id="488" name="Google Shape;488;g1bcdc77a829_0_8"/>
          <p:cNvSpPr txBox="1"/>
          <p:nvPr>
            <p:ph idx="1" type="body"/>
          </p:nvPr>
        </p:nvSpPr>
        <p:spPr>
          <a:xfrm>
            <a:off x="464202" y="4090700"/>
            <a:ext cx="17325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a:t>Use this to input labels, as many as desired.</a:t>
            </a:r>
            <a:endParaRPr/>
          </a:p>
        </p:txBody>
      </p:sp>
      <p:sp>
        <p:nvSpPr>
          <p:cNvPr id="489" name="Google Shape;489;g1bcdc77a829_0_8"/>
          <p:cNvSpPr txBox="1"/>
          <p:nvPr>
            <p:ph idx="1" type="body"/>
          </p:nvPr>
        </p:nvSpPr>
        <p:spPr>
          <a:xfrm>
            <a:off x="115050" y="6276125"/>
            <a:ext cx="89139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After inputting a name and all labels, click “Submit &amp; Open.” The names aren’t important but should be understandable.</a:t>
            </a:r>
            <a:endParaRPr/>
          </a:p>
        </p:txBody>
      </p:sp>
      <p:sp>
        <p:nvSpPr>
          <p:cNvPr id="490" name="Google Shape;490;g1bcdc77a829_0_8"/>
          <p:cNvSpPr txBox="1"/>
          <p:nvPr>
            <p:ph idx="1" type="body"/>
          </p:nvPr>
        </p:nvSpPr>
        <p:spPr>
          <a:xfrm>
            <a:off x="695500" y="795825"/>
            <a:ext cx="56454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sz="1600"/>
              <a:t>From the home page, press the + button to create a new project.</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g1bcdc77a829_0_18"/>
          <p:cNvPicPr preferRelativeResize="0"/>
          <p:nvPr>
            <p:ph idx="2" type="pic"/>
          </p:nvPr>
        </p:nvPicPr>
        <p:blipFill rotWithShape="1">
          <a:blip r:embed="rId3">
            <a:alphaModFix/>
          </a:blip>
          <a:srcRect b="-99" l="0" r="0" t="100"/>
          <a:stretch/>
        </p:blipFill>
        <p:spPr>
          <a:xfrm>
            <a:off x="910342" y="951100"/>
            <a:ext cx="7323308" cy="5331563"/>
          </a:xfrm>
          <a:prstGeom prst="rect">
            <a:avLst/>
          </a:prstGeom>
        </p:spPr>
      </p:pic>
      <p:sp>
        <p:nvSpPr>
          <p:cNvPr id="497" name="Google Shape;497;g1bcdc77a829_0_18"/>
          <p:cNvSpPr txBox="1"/>
          <p:nvPr>
            <p:ph idx="1" type="body"/>
          </p:nvPr>
        </p:nvSpPr>
        <p:spPr>
          <a:xfrm>
            <a:off x="3245531" y="117750"/>
            <a:ext cx="28263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2500"/>
              <a:t>Task</a:t>
            </a:r>
            <a:r>
              <a:rPr lang="en-US" sz="2500"/>
              <a:t> Creation</a:t>
            </a:r>
            <a:endParaRPr sz="2500"/>
          </a:p>
        </p:txBody>
      </p:sp>
      <p:cxnSp>
        <p:nvCxnSpPr>
          <p:cNvPr id="498" name="Google Shape;498;g1bcdc77a829_0_18"/>
          <p:cNvCxnSpPr>
            <a:stCxn id="499" idx="3"/>
          </p:cNvCxnSpPr>
          <p:nvPr/>
        </p:nvCxnSpPr>
        <p:spPr>
          <a:xfrm flipH="1" rot="10800000">
            <a:off x="2647950" y="5151250"/>
            <a:ext cx="589800" cy="31800"/>
          </a:xfrm>
          <a:prstGeom prst="straightConnector1">
            <a:avLst/>
          </a:prstGeom>
          <a:noFill/>
          <a:ln cap="flat" cmpd="sng" w="9525">
            <a:solidFill>
              <a:schemeClr val="dk2"/>
            </a:solidFill>
            <a:prstDash val="solid"/>
            <a:round/>
            <a:headEnd len="med" w="med" type="none"/>
            <a:tailEnd len="med" w="med" type="triangle"/>
          </a:ln>
        </p:spPr>
      </p:cxnSp>
      <p:sp>
        <p:nvSpPr>
          <p:cNvPr id="499" name="Google Shape;499;g1bcdc77a829_0_18"/>
          <p:cNvSpPr txBox="1"/>
          <p:nvPr>
            <p:ph idx="1" type="body"/>
          </p:nvPr>
        </p:nvSpPr>
        <p:spPr>
          <a:xfrm>
            <a:off x="910350" y="5026600"/>
            <a:ext cx="17376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a:t>Upload images here.</a:t>
            </a:r>
            <a:endParaRPr/>
          </a:p>
        </p:txBody>
      </p:sp>
      <p:sp>
        <p:nvSpPr>
          <p:cNvPr id="500" name="Google Shape;500;g1bcdc77a829_0_18"/>
          <p:cNvSpPr txBox="1"/>
          <p:nvPr>
            <p:ph idx="1" type="body"/>
          </p:nvPr>
        </p:nvSpPr>
        <p:spPr>
          <a:xfrm>
            <a:off x="1018925" y="6338175"/>
            <a:ext cx="67287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After inputting a name and uploading, click “Submit &amp; Open.” Then, from the task page, click on the Job that appears toward the bottom. This will open the annotation interface.</a:t>
            </a:r>
            <a:endParaRPr/>
          </a:p>
        </p:txBody>
      </p:sp>
      <p:sp>
        <p:nvSpPr>
          <p:cNvPr id="501" name="Google Shape;501;g1bcdc77a829_0_18"/>
          <p:cNvSpPr txBox="1"/>
          <p:nvPr>
            <p:ph idx="1" type="body"/>
          </p:nvPr>
        </p:nvSpPr>
        <p:spPr>
          <a:xfrm>
            <a:off x="695500" y="574800"/>
            <a:ext cx="56454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sz="1600"/>
              <a:t>From the project page, press the + button and create a new task.</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18349ea0d9a_1_39"/>
          <p:cNvPicPr preferRelativeResize="0"/>
          <p:nvPr>
            <p:ph idx="2" type="pic"/>
          </p:nvPr>
        </p:nvPicPr>
        <p:blipFill rotWithShape="1">
          <a:blip r:embed="rId3">
            <a:alphaModFix/>
          </a:blip>
          <a:srcRect b="0" l="5598" r="0" t="9444"/>
          <a:stretch/>
        </p:blipFill>
        <p:spPr>
          <a:xfrm>
            <a:off x="694163" y="605375"/>
            <a:ext cx="7755674" cy="5952051"/>
          </a:xfrm>
          <a:prstGeom prst="rect">
            <a:avLst/>
          </a:prstGeom>
        </p:spPr>
      </p:pic>
      <p:sp>
        <p:nvSpPr>
          <p:cNvPr id="508" name="Google Shape;508;g18349ea0d9a_1_39"/>
          <p:cNvSpPr txBox="1"/>
          <p:nvPr>
            <p:ph idx="1" type="body"/>
          </p:nvPr>
        </p:nvSpPr>
        <p:spPr>
          <a:xfrm>
            <a:off x="2705700" y="58075"/>
            <a:ext cx="3732600" cy="471000"/>
          </a:xfrm>
          <a:prstGeom prst="rect">
            <a:avLst/>
          </a:prstGeom>
        </p:spPr>
        <p:txBody>
          <a:bodyPr anchorCtr="0" anchor="t" bIns="45700" lIns="91425" spcFirstLastPara="1" rIns="91425" wrap="square" tIns="45700">
            <a:noAutofit/>
          </a:bodyPr>
          <a:lstStyle/>
          <a:p>
            <a:pPr indent="0" lvl="0" marL="0" rtl="0" algn="ctr">
              <a:spcBef>
                <a:spcPts val="280"/>
              </a:spcBef>
              <a:spcAft>
                <a:spcPts val="0"/>
              </a:spcAft>
              <a:buNone/>
            </a:pPr>
            <a:r>
              <a:rPr lang="en-US" sz="2500"/>
              <a:t>Annotating with CVAT</a:t>
            </a:r>
            <a:endParaRPr sz="2500"/>
          </a:p>
        </p:txBody>
      </p:sp>
      <p:sp>
        <p:nvSpPr>
          <p:cNvPr id="509" name="Google Shape;509;g18349ea0d9a_1_39"/>
          <p:cNvSpPr txBox="1"/>
          <p:nvPr>
            <p:ph idx="1" type="body"/>
          </p:nvPr>
        </p:nvSpPr>
        <p:spPr>
          <a:xfrm>
            <a:off x="1132700" y="5663075"/>
            <a:ext cx="43392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Draw rectangular bounding boxes using the menu option at the left. Set the correct label, then click “Shape.”</a:t>
            </a:r>
            <a:endParaRPr/>
          </a:p>
        </p:txBody>
      </p:sp>
      <p:sp>
        <p:nvSpPr>
          <p:cNvPr id="510" name="Google Shape;510;g18349ea0d9a_1_39"/>
          <p:cNvSpPr txBox="1"/>
          <p:nvPr>
            <p:ph idx="1" type="body"/>
          </p:nvPr>
        </p:nvSpPr>
        <p:spPr>
          <a:xfrm>
            <a:off x="2544475" y="1471050"/>
            <a:ext cx="19113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Use arrows to navigate between images.</a:t>
            </a:r>
            <a:endParaRPr/>
          </a:p>
        </p:txBody>
      </p:sp>
      <p:cxnSp>
        <p:nvCxnSpPr>
          <p:cNvPr id="511" name="Google Shape;511;g18349ea0d9a_1_39"/>
          <p:cNvCxnSpPr>
            <a:stCxn id="510" idx="0"/>
          </p:cNvCxnSpPr>
          <p:nvPr/>
        </p:nvCxnSpPr>
        <p:spPr>
          <a:xfrm rot="10800000">
            <a:off x="3258325" y="1197150"/>
            <a:ext cx="241800" cy="27390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g18349ea0d9a_1_39"/>
          <p:cNvSpPr txBox="1"/>
          <p:nvPr>
            <p:ph idx="1" type="body"/>
          </p:nvPr>
        </p:nvSpPr>
        <p:spPr>
          <a:xfrm>
            <a:off x="1004375" y="1422125"/>
            <a:ext cx="14472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a:t>Be sure to save the annotations!</a:t>
            </a:r>
            <a:endParaRPr/>
          </a:p>
        </p:txBody>
      </p:sp>
      <p:cxnSp>
        <p:nvCxnSpPr>
          <p:cNvPr id="513" name="Google Shape;513;g18349ea0d9a_1_39"/>
          <p:cNvCxnSpPr>
            <a:stCxn id="512" idx="0"/>
          </p:cNvCxnSpPr>
          <p:nvPr/>
        </p:nvCxnSpPr>
        <p:spPr>
          <a:xfrm rot="10800000">
            <a:off x="1458575" y="1207625"/>
            <a:ext cx="269400" cy="21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bcdc77a829_0_55"/>
          <p:cNvPicPr preferRelativeResize="0"/>
          <p:nvPr>
            <p:ph idx="2" type="pic"/>
          </p:nvPr>
        </p:nvPicPr>
        <p:blipFill rotWithShape="1">
          <a:blip r:embed="rId3">
            <a:alphaModFix/>
          </a:blip>
          <a:srcRect b="6567" l="5873" r="0" t="9553"/>
          <a:stretch/>
        </p:blipFill>
        <p:spPr>
          <a:xfrm>
            <a:off x="413175" y="921875"/>
            <a:ext cx="8227424" cy="5863700"/>
          </a:xfrm>
          <a:prstGeom prst="rect">
            <a:avLst/>
          </a:prstGeom>
        </p:spPr>
      </p:pic>
      <p:sp>
        <p:nvSpPr>
          <p:cNvPr id="520" name="Google Shape;520;g1bcdc77a829_0_55"/>
          <p:cNvSpPr txBox="1"/>
          <p:nvPr>
            <p:ph idx="1" type="body"/>
          </p:nvPr>
        </p:nvSpPr>
        <p:spPr>
          <a:xfrm>
            <a:off x="3158856" y="80150"/>
            <a:ext cx="28263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2500"/>
              <a:t>Exporting Data</a:t>
            </a:r>
            <a:endParaRPr sz="2500"/>
          </a:p>
        </p:txBody>
      </p:sp>
      <p:sp>
        <p:nvSpPr>
          <p:cNvPr id="521" name="Google Shape;521;g1bcdc77a829_0_55"/>
          <p:cNvSpPr txBox="1"/>
          <p:nvPr>
            <p:ph idx="1" type="body"/>
          </p:nvPr>
        </p:nvSpPr>
        <p:spPr>
          <a:xfrm>
            <a:off x="7436625" y="1640800"/>
            <a:ext cx="1635000" cy="3327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a:t>Use this to export all the </a:t>
            </a:r>
            <a:r>
              <a:rPr lang="en-US"/>
              <a:t>annotations</a:t>
            </a:r>
            <a:r>
              <a:rPr lang="en-US"/>
              <a:t> within the project or task</a:t>
            </a:r>
            <a:r>
              <a:rPr lang="en-US"/>
              <a:t>.</a:t>
            </a:r>
            <a:endParaRPr/>
          </a:p>
        </p:txBody>
      </p:sp>
      <p:sp>
        <p:nvSpPr>
          <p:cNvPr id="522" name="Google Shape;522;g1bcdc77a829_0_55"/>
          <p:cNvSpPr txBox="1"/>
          <p:nvPr>
            <p:ph idx="1" type="body"/>
          </p:nvPr>
        </p:nvSpPr>
        <p:spPr>
          <a:xfrm>
            <a:off x="413175" y="501025"/>
            <a:ext cx="78930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sz="1700"/>
              <a:t>Return to a project or task page.</a:t>
            </a:r>
            <a:endParaRPr sz="1700"/>
          </a:p>
        </p:txBody>
      </p:sp>
      <p:sp>
        <p:nvSpPr>
          <p:cNvPr id="523" name="Google Shape;523;g1bcdc77a829_0_55"/>
          <p:cNvSpPr txBox="1"/>
          <p:nvPr>
            <p:ph idx="1" type="body"/>
          </p:nvPr>
        </p:nvSpPr>
        <p:spPr>
          <a:xfrm>
            <a:off x="7309725" y="5072225"/>
            <a:ext cx="1761900" cy="3327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a:t>Use the Actions here to export all the annotations within a task or job.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g1bcdc77a829_0_44"/>
          <p:cNvPicPr preferRelativeResize="0"/>
          <p:nvPr>
            <p:ph idx="2" type="pic"/>
          </p:nvPr>
        </p:nvPicPr>
        <p:blipFill rotWithShape="1">
          <a:blip r:embed="rId3">
            <a:alphaModFix/>
          </a:blip>
          <a:srcRect b="2079" l="0" r="0" t="2089"/>
          <a:stretch/>
        </p:blipFill>
        <p:spPr>
          <a:xfrm>
            <a:off x="1903275" y="921875"/>
            <a:ext cx="5150575" cy="3670825"/>
          </a:xfrm>
          <a:prstGeom prst="rect">
            <a:avLst/>
          </a:prstGeom>
        </p:spPr>
      </p:pic>
      <p:sp>
        <p:nvSpPr>
          <p:cNvPr id="530" name="Google Shape;530;g1bcdc77a829_0_44"/>
          <p:cNvSpPr txBox="1"/>
          <p:nvPr>
            <p:ph idx="1" type="body"/>
          </p:nvPr>
        </p:nvSpPr>
        <p:spPr>
          <a:xfrm>
            <a:off x="3158856" y="80150"/>
            <a:ext cx="2826300" cy="312900"/>
          </a:xfrm>
          <a:prstGeom prst="rect">
            <a:avLst/>
          </a:prstGeom>
          <a:noFill/>
          <a:ln>
            <a:noFill/>
          </a:ln>
        </p:spPr>
        <p:txBody>
          <a:bodyPr anchorCtr="0" anchor="t" bIns="45700" lIns="91425" spcFirstLastPara="1" rIns="91425" wrap="square" tIns="45700">
            <a:noAutofit/>
          </a:bodyPr>
          <a:lstStyle/>
          <a:p>
            <a:pPr indent="0" lvl="0" marL="0" rtl="0" algn="ctr">
              <a:spcBef>
                <a:spcPts val="280"/>
              </a:spcBef>
              <a:spcAft>
                <a:spcPts val="0"/>
              </a:spcAft>
              <a:buNone/>
            </a:pPr>
            <a:r>
              <a:rPr lang="en-US" sz="2500"/>
              <a:t>Exporting </a:t>
            </a:r>
            <a:r>
              <a:rPr lang="en-US" sz="2500"/>
              <a:t>Data</a:t>
            </a:r>
            <a:endParaRPr sz="2500"/>
          </a:p>
        </p:txBody>
      </p:sp>
      <p:sp>
        <p:nvSpPr>
          <p:cNvPr id="531" name="Google Shape;531;g1bcdc77a829_0_44"/>
          <p:cNvSpPr txBox="1"/>
          <p:nvPr>
            <p:ph idx="1" type="body"/>
          </p:nvPr>
        </p:nvSpPr>
        <p:spPr>
          <a:xfrm>
            <a:off x="614850" y="4943050"/>
            <a:ext cx="7914300" cy="312900"/>
          </a:xfrm>
          <a:prstGeom prst="rect">
            <a:avLst/>
          </a:prstGeom>
          <a:noFill/>
          <a:ln>
            <a:noFill/>
          </a:ln>
        </p:spPr>
        <p:txBody>
          <a:bodyPr anchorCtr="0" anchor="t" bIns="45700" lIns="91425" spcFirstLastPara="1" rIns="91425" wrap="square" tIns="45700">
            <a:noAutofit/>
          </a:bodyPr>
          <a:lstStyle/>
          <a:p>
            <a:pPr indent="0" lvl="0" marL="0" rtl="0" algn="l">
              <a:spcBef>
                <a:spcPts val="280"/>
              </a:spcBef>
              <a:spcAft>
                <a:spcPts val="0"/>
              </a:spcAft>
              <a:buNone/>
            </a:pPr>
            <a:r>
              <a:rPr lang="en-US" sz="1800"/>
              <a:t>When exporting, select PASCAL VOC 1.1 as the export format.</a:t>
            </a:r>
            <a:endParaRPr sz="1800"/>
          </a:p>
          <a:p>
            <a:pPr indent="0" lvl="0" marL="0" rtl="0" algn="l">
              <a:spcBef>
                <a:spcPts val="280"/>
              </a:spcBef>
              <a:spcAft>
                <a:spcPts val="0"/>
              </a:spcAft>
              <a:buNone/>
            </a:pPr>
            <a:r>
              <a:rPr lang="en-US" sz="1800"/>
              <a:t>The rest can be ignored. Press “OK” to exit.</a:t>
            </a:r>
            <a:endParaRPr sz="1800"/>
          </a:p>
          <a:p>
            <a:pPr indent="0" lvl="0" marL="0" rtl="0" algn="l">
              <a:spcBef>
                <a:spcPts val="280"/>
              </a:spcBef>
              <a:spcAft>
                <a:spcPts val="0"/>
              </a:spcAft>
              <a:buNone/>
            </a:pPr>
            <a:r>
              <a:rPr lang="en-US" sz="1800"/>
              <a:t>A zip file will be downloaded; extract it to a new folder. It should contain “Annotations,” “ImageSets,” and “labelmap.txt.” These contain the annotations!</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8589f0eab1_0_12"/>
          <p:cNvSpPr txBox="1"/>
          <p:nvPr/>
        </p:nvSpPr>
        <p:spPr>
          <a:xfrm>
            <a:off x="389325" y="1130500"/>
            <a:ext cx="8661600" cy="3971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Before training, add the images to the new folder from the CVAT export.</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In the directory (same as the folders called Annotations and ImageSets, add the following):</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 folder called “JPEGImages” containing all the images taken</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 text file called “labels.txt” containing the different labels (one line per label). For example, with signs, the file should look like this: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The directory should look something like this at the end:</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7" name="Google Shape;537;g18589f0eab1_0_12"/>
          <p:cNvPicPr preferRelativeResize="0"/>
          <p:nvPr/>
        </p:nvPicPr>
        <p:blipFill rotWithShape="1">
          <a:blip r:embed="rId3">
            <a:alphaModFix/>
          </a:blip>
          <a:srcRect b="83135" l="0" r="0" t="0"/>
          <a:stretch/>
        </p:blipFill>
        <p:spPr>
          <a:xfrm>
            <a:off x="912000" y="2590106"/>
            <a:ext cx="7084951" cy="994374"/>
          </a:xfrm>
          <a:prstGeom prst="rect">
            <a:avLst/>
          </a:prstGeom>
          <a:noFill/>
          <a:ln>
            <a:noFill/>
          </a:ln>
        </p:spPr>
      </p:pic>
      <p:pic>
        <p:nvPicPr>
          <p:cNvPr id="538" name="Google Shape;538;g18589f0eab1_0_12"/>
          <p:cNvPicPr preferRelativeResize="0"/>
          <p:nvPr/>
        </p:nvPicPr>
        <p:blipFill>
          <a:blip r:embed="rId4">
            <a:alphaModFix/>
          </a:blip>
          <a:stretch>
            <a:fillRect/>
          </a:stretch>
        </p:blipFill>
        <p:spPr>
          <a:xfrm>
            <a:off x="0" y="4273974"/>
            <a:ext cx="9144000" cy="2514153"/>
          </a:xfrm>
          <a:prstGeom prst="rect">
            <a:avLst/>
          </a:prstGeom>
          <a:noFill/>
          <a:ln>
            <a:noFill/>
          </a:ln>
        </p:spPr>
      </p:pic>
      <p:sp>
        <p:nvSpPr>
          <p:cNvPr id="539" name="Google Shape;539;g18589f0eab1_0_12"/>
          <p:cNvSpPr txBox="1"/>
          <p:nvPr>
            <p:ph type="title"/>
          </p:nvPr>
        </p:nvSpPr>
        <p:spPr>
          <a:xfrm>
            <a:off x="457200" y="245345"/>
            <a:ext cx="8229600" cy="64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4. Data Organization</a:t>
            </a: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ffee8c46a7_0_14"/>
          <p:cNvSpPr txBox="1"/>
          <p:nvPr/>
        </p:nvSpPr>
        <p:spPr>
          <a:xfrm>
            <a:off x="249575" y="560825"/>
            <a:ext cx="8724600" cy="581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As outlined at </a:t>
            </a:r>
            <a:r>
              <a:rPr lang="en-US" sz="1800" u="sng">
                <a:solidFill>
                  <a:schemeClr val="hlink"/>
                </a:solidFill>
                <a:latin typeface="Calibri"/>
                <a:ea typeface="Calibri"/>
                <a:cs typeface="Calibri"/>
                <a:sym typeface="Calibri"/>
                <a:hlinkClick r:id="rId3"/>
              </a:rPr>
              <a:t>https://github.com/dusty-nv/jetson-inference/blob/master/docs/pytorch-collect-detection.md#training-your-model</a:t>
            </a:r>
            <a:r>
              <a:rPr lang="en-US" sz="1800">
                <a:solidFill>
                  <a:schemeClr val="dk1"/>
                </a:solidFill>
                <a:latin typeface="Calibri"/>
                <a:ea typeface="Calibri"/>
                <a:cs typeface="Calibri"/>
                <a:sym typeface="Calibri"/>
              </a:rPr>
              <a:t> (from the guide we are generally following for this project),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Put the folder created in the last slide into jetson-inference/python/training/detection/ssd/data.</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While in the ssd folder (not data), use train_ssd.py to train an object detection model on the data collected: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ourier New"/>
                <a:ea typeface="Courier New"/>
                <a:cs typeface="Courier New"/>
                <a:sym typeface="Courier New"/>
              </a:rPr>
              <a:t>python3 train_ssd.py --dataset-type=voc --data=data/&lt;YOUR-DATASET&gt; --model-dir=models/&lt;YOUR-MODEL&gt; --num-epochs=&lt;NUM-EPOCHS&gt;</a:t>
            </a:r>
            <a:endParaRPr sz="1500">
              <a:solidFill>
                <a:schemeClr val="dk1"/>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&lt;YOUR-DATASET&gt; is the folder that was just put in ssd/data.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For &lt;YOUR-MODEL&gt;, create a folder in ssd/models to store the trained model.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&lt;NUM-EPOCHS&gt; is the number of training cycles.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See the next slide for a file tree before training.</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Sign model was trained for 300 epochs, road following was trained for 30 epochs.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The more epochs, the better the fit, although too many epochs can lead to </a:t>
            </a:r>
            <a:r>
              <a:rPr lang="en-US" sz="1800" u="sng">
                <a:solidFill>
                  <a:schemeClr val="hlink"/>
                </a:solidFill>
                <a:latin typeface="Calibri"/>
                <a:ea typeface="Calibri"/>
                <a:cs typeface="Calibri"/>
                <a:sym typeface="Calibri"/>
                <a:hlinkClick r:id="rId4"/>
              </a:rPr>
              <a:t>overfitting</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Training will take a while. When done,</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Use onnx_export.py to convert the model, as described in the linked guide.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result is an .onnx file. A new labels text file will also be created in the models folder.</a:t>
            </a:r>
            <a:endParaRPr sz="1800">
              <a:solidFill>
                <a:schemeClr val="dk1"/>
              </a:solidFill>
              <a:latin typeface="Calibri"/>
              <a:ea typeface="Calibri"/>
              <a:cs typeface="Calibri"/>
              <a:sym typeface="Calibri"/>
            </a:endParaRPr>
          </a:p>
        </p:txBody>
      </p:sp>
      <p:sp>
        <p:nvSpPr>
          <p:cNvPr id="545" name="Google Shape;545;gffee8c46a7_0_14"/>
          <p:cNvSpPr txBox="1"/>
          <p:nvPr>
            <p:ph type="title"/>
          </p:nvPr>
        </p:nvSpPr>
        <p:spPr>
          <a:xfrm>
            <a:off x="457200" y="92945"/>
            <a:ext cx="8229600" cy="64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5. Training</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bcdc77a829_0_77"/>
          <p:cNvSpPr txBox="1"/>
          <p:nvPr/>
        </p:nvSpPr>
        <p:spPr>
          <a:xfrm>
            <a:off x="1003350" y="313950"/>
            <a:ext cx="6713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US" sz="2400">
                <a:solidFill>
                  <a:schemeClr val="dk1"/>
                </a:solidFill>
                <a:latin typeface="Calibri"/>
                <a:ea typeface="Calibri"/>
                <a:cs typeface="Calibri"/>
                <a:sym typeface="Calibri"/>
              </a:rPr>
              <a:t>File tree before training (on JetBot) – Key parts</a:t>
            </a:r>
            <a:endParaRPr sz="2400">
              <a:solidFill>
                <a:schemeClr val="dk1"/>
              </a:solidFill>
              <a:latin typeface="Calibri"/>
              <a:ea typeface="Calibri"/>
              <a:cs typeface="Calibri"/>
              <a:sym typeface="Calibri"/>
            </a:endParaRPr>
          </a:p>
        </p:txBody>
      </p:sp>
      <p:sp>
        <p:nvSpPr>
          <p:cNvPr id="551" name="Google Shape;551;g1bcdc77a829_0_77"/>
          <p:cNvSpPr txBox="1"/>
          <p:nvPr/>
        </p:nvSpPr>
        <p:spPr>
          <a:xfrm>
            <a:off x="270250" y="909750"/>
            <a:ext cx="8724600" cy="535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jetson-inference/python/training/detection/ssd/</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data/</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&lt;YOUR-DATASET&gt;/ 		</a:t>
            </a:r>
            <a:r>
              <a:rPr i="1" lang="en-US" sz="1800">
                <a:solidFill>
                  <a:schemeClr val="dk1"/>
                </a:solidFill>
                <a:latin typeface="Calibri"/>
                <a:ea typeface="Calibri"/>
                <a:cs typeface="Calibri"/>
                <a:sym typeface="Calibri"/>
              </a:rPr>
              <a:t>(arbitrary directory name)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Annotations/		</a:t>
            </a:r>
            <a:r>
              <a:rPr i="1" lang="en-US" sz="1800">
                <a:solidFill>
                  <a:schemeClr val="dk1"/>
                </a:solidFill>
                <a:latin typeface="Calibri"/>
                <a:ea typeface="Calibri"/>
                <a:cs typeface="Calibri"/>
                <a:sym typeface="Calibri"/>
              </a:rPr>
              <a:t>(contains .xml files)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ImageSets/		</a:t>
            </a:r>
            <a:r>
              <a:rPr i="1" lang="en-US" sz="1800">
                <a:solidFill>
                  <a:schemeClr val="dk1"/>
                </a:solidFill>
                <a:latin typeface="Calibri"/>
                <a:ea typeface="Calibri"/>
                <a:cs typeface="Calibri"/>
                <a:sym typeface="Calibri"/>
              </a:rPr>
              <a:t>(contains a directory called Main)</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JPEGImages/		</a:t>
            </a:r>
            <a:r>
              <a:rPr i="1" lang="en-US" sz="1800">
                <a:solidFill>
                  <a:schemeClr val="dk1"/>
                </a:solidFill>
                <a:latin typeface="Calibri"/>
                <a:ea typeface="Calibri"/>
                <a:cs typeface="Calibri"/>
                <a:sym typeface="Calibri"/>
              </a:rPr>
              <a:t>(contains all the images)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labelmap.txt</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labels.txt			</a:t>
            </a:r>
            <a:r>
              <a:rPr i="1" lang="en-US" sz="1800">
                <a:solidFill>
                  <a:schemeClr val="dk1"/>
                </a:solidFill>
                <a:latin typeface="Calibri"/>
                <a:ea typeface="Calibri"/>
                <a:cs typeface="Calibri"/>
                <a:sym typeface="Calibri"/>
              </a:rPr>
              <a:t>(contains the labels)</a:t>
            </a:r>
            <a:endParaRPr i="1"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(possibly other old datasets if this isn’t the first time training)</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457200" lvl="0" marL="0" rtl="0" algn="l">
              <a:spcBef>
                <a:spcPts val="0"/>
              </a:spcBef>
              <a:spcAft>
                <a:spcPts val="0"/>
              </a:spcAft>
              <a:buNone/>
            </a:pPr>
            <a:r>
              <a:rPr lang="en-US" sz="1800">
                <a:solidFill>
                  <a:schemeClr val="dk1"/>
                </a:solidFill>
                <a:latin typeface="Calibri"/>
                <a:ea typeface="Calibri"/>
                <a:cs typeface="Calibri"/>
                <a:sym typeface="Calibri"/>
              </a:rPr>
              <a:t>models/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&lt;YOUR-MODEL&gt;/ 		</a:t>
            </a:r>
            <a:r>
              <a:rPr i="1" lang="en-US" sz="1800">
                <a:solidFill>
                  <a:schemeClr val="dk1"/>
                </a:solidFill>
                <a:latin typeface="Calibri"/>
                <a:ea typeface="Calibri"/>
                <a:cs typeface="Calibri"/>
                <a:sym typeface="Calibri"/>
              </a:rPr>
              <a:t>(arbitrary directory name)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(nothing here yet, empty directory)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(possibly other old models if this isn’t the first time training)</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457200" lvl="0" marL="0" rtl="0" algn="l">
              <a:spcBef>
                <a:spcPts val="0"/>
              </a:spcBef>
              <a:spcAft>
                <a:spcPts val="0"/>
              </a:spcAft>
              <a:buNone/>
            </a:pPr>
            <a:r>
              <a:rPr lang="en-US" sz="1800">
                <a:solidFill>
                  <a:schemeClr val="dk1"/>
                </a:solidFill>
                <a:latin typeface="Calibri"/>
                <a:ea typeface="Calibri"/>
                <a:cs typeface="Calibri"/>
                <a:sym typeface="Calibri"/>
              </a:rPr>
              <a:t>train_ssd.py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onnx_export.py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457200" lvl="0" marL="0" rtl="0" algn="l">
              <a:spcBef>
                <a:spcPts val="0"/>
              </a:spcBef>
              <a:spcAft>
                <a:spcPts val="0"/>
              </a:spcAft>
              <a:buNone/>
            </a:pPr>
            <a:r>
              <a:rPr i="1" lang="en-US" sz="1800">
                <a:solidFill>
                  <a:schemeClr val="dk1"/>
                </a:solidFill>
                <a:latin typeface="Calibri"/>
                <a:ea typeface="Calibri"/>
                <a:cs typeface="Calibri"/>
                <a:sym typeface="Calibri"/>
              </a:rPr>
              <a:t>(other files, and a directory called “vision”)</a:t>
            </a:r>
            <a:endParaRPr sz="1800">
              <a:solidFill>
                <a:schemeClr val="dk1"/>
              </a:solidFill>
              <a:latin typeface="Calibri"/>
              <a:ea typeface="Calibri"/>
              <a:cs typeface="Calibri"/>
              <a:sym typeface="Calibri"/>
            </a:endParaRPr>
          </a:p>
        </p:txBody>
      </p:sp>
      <p:sp>
        <p:nvSpPr>
          <p:cNvPr id="552" name="Google Shape;552;g1bcdc77a829_0_77"/>
          <p:cNvSpPr/>
          <p:nvPr/>
        </p:nvSpPr>
        <p:spPr>
          <a:xfrm>
            <a:off x="270250" y="961975"/>
            <a:ext cx="8615100" cy="53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bcdc77a829_0_77"/>
          <p:cNvSpPr/>
          <p:nvPr/>
        </p:nvSpPr>
        <p:spPr>
          <a:xfrm>
            <a:off x="765450" y="1241275"/>
            <a:ext cx="8119800" cy="246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1bcdc77a829_0_77"/>
          <p:cNvSpPr/>
          <p:nvPr/>
        </p:nvSpPr>
        <p:spPr>
          <a:xfrm>
            <a:off x="1220575" y="1510200"/>
            <a:ext cx="7664700" cy="165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bcdc77a829_0_77"/>
          <p:cNvSpPr/>
          <p:nvPr/>
        </p:nvSpPr>
        <p:spPr>
          <a:xfrm>
            <a:off x="763375" y="3704275"/>
            <a:ext cx="8119800" cy="111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bcdc77a829_0_77"/>
          <p:cNvSpPr/>
          <p:nvPr/>
        </p:nvSpPr>
        <p:spPr>
          <a:xfrm>
            <a:off x="1220575" y="3979650"/>
            <a:ext cx="7664700" cy="55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8a06764c5b_0_6"/>
          <p:cNvSpPr txBox="1"/>
          <p:nvPr/>
        </p:nvSpPr>
        <p:spPr>
          <a:xfrm>
            <a:off x="249575" y="1094225"/>
            <a:ext cx="87246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 test a trained model on live camera feed: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Copy the onnx model file and the newly created labels text file to an appropriate directory, e.g., jetbot/models.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Run detectiontest.py after editing the code to refer to the appropriate model and label files. See next slide for details.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Set up the robot and environment and point the camera toward various objects of interest (the objects that were labeled earlier). Check the GStreamer feed and see if the bounding boxes are appearing as expected. (See the Improved Turning Camera View video toward the end for an idea of how it might look.)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The label file is the one generated during training in the models folder. It is not the labels file made when setting up the directory before training.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Don’t forget to update the rtp IP address for viewing the camera feed through GStreamer.</a:t>
            </a:r>
            <a:endParaRPr sz="1800">
              <a:solidFill>
                <a:schemeClr val="dk1"/>
              </a:solidFill>
              <a:latin typeface="Calibri"/>
              <a:ea typeface="Calibri"/>
              <a:cs typeface="Calibri"/>
              <a:sym typeface="Calibri"/>
            </a:endParaRPr>
          </a:p>
        </p:txBody>
      </p:sp>
      <p:sp>
        <p:nvSpPr>
          <p:cNvPr id="562" name="Google Shape;562;g18a06764c5b_0_6"/>
          <p:cNvSpPr txBox="1"/>
          <p:nvPr>
            <p:ph type="title"/>
          </p:nvPr>
        </p:nvSpPr>
        <p:spPr>
          <a:xfrm>
            <a:off x="457200" y="245345"/>
            <a:ext cx="8229600" cy="64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6. Testing</a:t>
            </a:r>
            <a:endParaRPr sz="3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g1bcdc77a829_0_84"/>
          <p:cNvPicPr preferRelativeResize="0"/>
          <p:nvPr/>
        </p:nvPicPr>
        <p:blipFill>
          <a:blip r:embed="rId3">
            <a:alphaModFix/>
          </a:blip>
          <a:stretch>
            <a:fillRect/>
          </a:stretch>
        </p:blipFill>
        <p:spPr>
          <a:xfrm>
            <a:off x="154921" y="0"/>
            <a:ext cx="8834157" cy="6857999"/>
          </a:xfrm>
          <a:prstGeom prst="rect">
            <a:avLst/>
          </a:prstGeom>
          <a:noFill/>
          <a:ln>
            <a:noFill/>
          </a:ln>
        </p:spPr>
      </p:pic>
      <p:cxnSp>
        <p:nvCxnSpPr>
          <p:cNvPr id="568" name="Google Shape;568;g1bcdc77a829_0_84"/>
          <p:cNvCxnSpPr/>
          <p:nvPr/>
        </p:nvCxnSpPr>
        <p:spPr>
          <a:xfrm>
            <a:off x="5234000" y="5409850"/>
            <a:ext cx="3382500" cy="0"/>
          </a:xfrm>
          <a:prstGeom prst="straightConnector1">
            <a:avLst/>
          </a:prstGeom>
          <a:noFill/>
          <a:ln cap="flat" cmpd="sng" w="9525">
            <a:solidFill>
              <a:srgbClr val="FFFF00"/>
            </a:solidFill>
            <a:prstDash val="solid"/>
            <a:round/>
            <a:headEnd len="med" w="med" type="none"/>
            <a:tailEnd len="med" w="med" type="none"/>
          </a:ln>
        </p:spPr>
      </p:cxnSp>
      <p:cxnSp>
        <p:nvCxnSpPr>
          <p:cNvPr id="569" name="Google Shape;569;g1bcdc77a829_0_84"/>
          <p:cNvCxnSpPr/>
          <p:nvPr/>
        </p:nvCxnSpPr>
        <p:spPr>
          <a:xfrm>
            <a:off x="796475" y="5533975"/>
            <a:ext cx="3351600" cy="10200"/>
          </a:xfrm>
          <a:prstGeom prst="straightConnector1">
            <a:avLst/>
          </a:prstGeom>
          <a:noFill/>
          <a:ln cap="flat" cmpd="sng" w="9525">
            <a:solidFill>
              <a:srgbClr val="FFFF00"/>
            </a:solidFill>
            <a:prstDash val="solid"/>
            <a:round/>
            <a:headEnd len="med" w="med" type="none"/>
            <a:tailEnd len="med" w="med" type="none"/>
          </a:ln>
        </p:spPr>
      </p:cxnSp>
      <p:cxnSp>
        <p:nvCxnSpPr>
          <p:cNvPr id="570" name="Google Shape;570;g1bcdc77a829_0_84"/>
          <p:cNvCxnSpPr/>
          <p:nvPr/>
        </p:nvCxnSpPr>
        <p:spPr>
          <a:xfrm>
            <a:off x="3196250" y="6723525"/>
            <a:ext cx="910200" cy="300"/>
          </a:xfrm>
          <a:prstGeom prst="straightConnector1">
            <a:avLst/>
          </a:prstGeom>
          <a:noFill/>
          <a:ln cap="flat" cmpd="sng" w="9525">
            <a:solidFill>
              <a:srgbClr val="FFFF00"/>
            </a:solidFill>
            <a:prstDash val="solid"/>
            <a:round/>
            <a:headEnd len="med" w="med" type="none"/>
            <a:tailEnd len="med" w="med" type="none"/>
          </a:ln>
        </p:spPr>
      </p:cxnSp>
      <p:sp>
        <p:nvSpPr>
          <p:cNvPr id="571" name="Google Shape;571;g1bcdc77a829_0_84"/>
          <p:cNvSpPr txBox="1"/>
          <p:nvPr/>
        </p:nvSpPr>
        <p:spPr>
          <a:xfrm>
            <a:off x="3041200" y="4522575"/>
            <a:ext cx="5461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Update these to be the correct path to the model and label files</a:t>
            </a:r>
            <a:endParaRPr sz="1600">
              <a:solidFill>
                <a:schemeClr val="lt1"/>
              </a:solidFill>
              <a:latin typeface="Calibri"/>
              <a:ea typeface="Calibri"/>
              <a:cs typeface="Calibri"/>
              <a:sym typeface="Calibri"/>
            </a:endParaRPr>
          </a:p>
        </p:txBody>
      </p:sp>
      <p:cxnSp>
        <p:nvCxnSpPr>
          <p:cNvPr id="572" name="Google Shape;572;g1bcdc77a829_0_84"/>
          <p:cNvCxnSpPr/>
          <p:nvPr/>
        </p:nvCxnSpPr>
        <p:spPr>
          <a:xfrm flipH="1">
            <a:off x="3878925" y="4840950"/>
            <a:ext cx="837900" cy="568800"/>
          </a:xfrm>
          <a:prstGeom prst="straightConnector1">
            <a:avLst/>
          </a:prstGeom>
          <a:noFill/>
          <a:ln cap="flat" cmpd="sng" w="9525">
            <a:solidFill>
              <a:srgbClr val="FFFF00"/>
            </a:solidFill>
            <a:prstDash val="solid"/>
            <a:round/>
            <a:headEnd len="med" w="med" type="none"/>
            <a:tailEnd len="med" w="med" type="triangle"/>
          </a:ln>
        </p:spPr>
      </p:cxnSp>
      <p:cxnSp>
        <p:nvCxnSpPr>
          <p:cNvPr id="573" name="Google Shape;573;g1bcdc77a829_0_84"/>
          <p:cNvCxnSpPr/>
          <p:nvPr/>
        </p:nvCxnSpPr>
        <p:spPr>
          <a:xfrm>
            <a:off x="6327700" y="4861275"/>
            <a:ext cx="292500" cy="414000"/>
          </a:xfrm>
          <a:prstGeom prst="straightConnector1">
            <a:avLst/>
          </a:prstGeom>
          <a:noFill/>
          <a:ln cap="flat" cmpd="sng" w="9525">
            <a:solidFill>
              <a:srgbClr val="FFFF00"/>
            </a:solidFill>
            <a:prstDash val="solid"/>
            <a:round/>
            <a:headEnd len="med" w="med" type="none"/>
            <a:tailEnd len="med" w="med" type="triangle"/>
          </a:ln>
        </p:spPr>
      </p:cxnSp>
      <p:sp>
        <p:nvSpPr>
          <p:cNvPr id="574" name="Google Shape;574;g1bcdc77a829_0_84"/>
          <p:cNvSpPr txBox="1"/>
          <p:nvPr/>
        </p:nvSpPr>
        <p:spPr>
          <a:xfrm>
            <a:off x="4957602" y="0"/>
            <a:ext cx="328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detectiontest</a:t>
            </a:r>
            <a:r>
              <a:rPr lang="en-US" sz="2400">
                <a:solidFill>
                  <a:schemeClr val="lt1"/>
                </a:solidFill>
                <a:latin typeface="Calibri"/>
                <a:ea typeface="Calibri"/>
                <a:cs typeface="Calibri"/>
                <a:sym typeface="Calibri"/>
              </a:rPr>
              <a:t>.py</a:t>
            </a:r>
            <a:endParaRPr sz="2400">
              <a:solidFill>
                <a:schemeClr val="lt1"/>
              </a:solidFill>
              <a:latin typeface="Calibri"/>
              <a:ea typeface="Calibri"/>
              <a:cs typeface="Calibri"/>
              <a:sym typeface="Calibri"/>
            </a:endParaRPr>
          </a:p>
        </p:txBody>
      </p:sp>
      <p:sp>
        <p:nvSpPr>
          <p:cNvPr id="575" name="Google Shape;575;g1bcdc77a829_0_84"/>
          <p:cNvSpPr txBox="1"/>
          <p:nvPr/>
        </p:nvSpPr>
        <p:spPr>
          <a:xfrm>
            <a:off x="7871800" y="6553200"/>
            <a:ext cx="11916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Calibri"/>
                <a:ea typeface="Calibri"/>
                <a:cs typeface="Calibri"/>
                <a:sym typeface="Calibri"/>
              </a:rPr>
              <a:t>(file continues)</a:t>
            </a:r>
            <a:endParaRPr sz="1100">
              <a:solidFill>
                <a:schemeClr val="lt1"/>
              </a:solidFill>
              <a:latin typeface="Calibri"/>
              <a:ea typeface="Calibri"/>
              <a:cs typeface="Calibri"/>
              <a:sym typeface="Calibri"/>
            </a:endParaRPr>
          </a:p>
        </p:txBody>
      </p:sp>
      <p:sp>
        <p:nvSpPr>
          <p:cNvPr id="576" name="Google Shape;576;g1bcdc77a829_0_84"/>
          <p:cNvSpPr txBox="1"/>
          <p:nvPr/>
        </p:nvSpPr>
        <p:spPr>
          <a:xfrm>
            <a:off x="5217400" y="5906700"/>
            <a:ext cx="3025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As with image-capture-single.py, c</a:t>
            </a:r>
            <a:r>
              <a:rPr lang="en-US" sz="1200">
                <a:solidFill>
                  <a:schemeClr val="lt1"/>
                </a:solidFill>
                <a:latin typeface="Calibri"/>
                <a:ea typeface="Calibri"/>
                <a:cs typeface="Calibri"/>
                <a:sym typeface="Calibri"/>
              </a:rPr>
              <a:t>hange the IP address to match that of the computer that receives the camera feed through GStreamer</a:t>
            </a:r>
            <a:endParaRPr sz="1200">
              <a:solidFill>
                <a:schemeClr val="lt1"/>
              </a:solidFill>
              <a:latin typeface="Calibri"/>
              <a:ea typeface="Calibri"/>
              <a:cs typeface="Calibri"/>
              <a:sym typeface="Calibri"/>
            </a:endParaRPr>
          </a:p>
        </p:txBody>
      </p:sp>
      <p:cxnSp>
        <p:nvCxnSpPr>
          <p:cNvPr id="577" name="Google Shape;577;g1bcdc77a829_0_84"/>
          <p:cNvCxnSpPr/>
          <p:nvPr/>
        </p:nvCxnSpPr>
        <p:spPr>
          <a:xfrm flipH="1">
            <a:off x="4023800" y="6230700"/>
            <a:ext cx="1210200" cy="322500"/>
          </a:xfrm>
          <a:prstGeom prst="straightConnector1">
            <a:avLst/>
          </a:prstGeom>
          <a:noFill/>
          <a:ln cap="flat" cmpd="sng" w="9525">
            <a:solidFill>
              <a:srgbClr val="FFFF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nvSpPr>
        <p:spPr>
          <a:xfrm>
            <a:off x="728725" y="1327500"/>
            <a:ext cx="7916100" cy="28629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Font typeface="Noto Sans Symbols"/>
              <a:buChar char="✔"/>
            </a:pPr>
            <a:r>
              <a:rPr lang="en-US" sz="1800" u="sng">
                <a:solidFill>
                  <a:schemeClr val="dk1"/>
                </a:solidFill>
                <a:latin typeface="Calibri"/>
                <a:ea typeface="Calibri"/>
                <a:cs typeface="Calibri"/>
                <a:sym typeface="Calibri"/>
              </a:rPr>
              <a:t>Run a toy vehicle autonomously on a cross section of pathway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robot should be able to:</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Follow the straight parts of the road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Respond to U-Turn signs placed at each of the four ends by turning around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Respond to Turn Left/Turn Right signs placed at the intersection by turning accordingly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Signs are different colors on a white background:</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U-Turn = red, Left Turn = green, Right Turn = yellow</a:t>
            </a:r>
            <a:endParaRPr sz="1800">
              <a:solidFill>
                <a:schemeClr val="dk1"/>
              </a:solidFill>
              <a:latin typeface="Calibri"/>
              <a:ea typeface="Calibri"/>
              <a:cs typeface="Calibri"/>
              <a:sym typeface="Calibri"/>
            </a:endParaRPr>
          </a:p>
        </p:txBody>
      </p:sp>
      <p:sp>
        <p:nvSpPr>
          <p:cNvPr id="110" name="Google Shape;110;p5"/>
          <p:cNvSpPr txBox="1"/>
          <p:nvPr>
            <p:ph type="title"/>
          </p:nvPr>
        </p:nvSpPr>
        <p:spPr>
          <a:xfrm>
            <a:off x="457200" y="284644"/>
            <a:ext cx="8229600" cy="6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Modeling Specification of the Project</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6c84eabb69_2_72"/>
          <p:cNvSpPr txBox="1"/>
          <p:nvPr/>
        </p:nvSpPr>
        <p:spPr>
          <a:xfrm>
            <a:off x="489150" y="1399025"/>
            <a:ext cx="8155800" cy="4202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Use rf-signs.py to run the robot. This combines road following and turning at signs.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same changes must be made as with detectiontest.py:</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 the code, change the variables to match the model files generated in training.</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Don’t forget to update the IP address (rtp) for GStreamer!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Place the robot on an end of the course, facing the intersection, and run rf-signs.py while in the src directory: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500">
                <a:solidFill>
                  <a:schemeClr val="dk1"/>
                </a:solidFill>
                <a:latin typeface="Courier New"/>
                <a:ea typeface="Courier New"/>
                <a:cs typeface="Courier New"/>
                <a:sym typeface="Courier New"/>
              </a:rPr>
              <a:t>sudo python3 rf-signs.py --flip-method=rotate-180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Useful link: </a:t>
            </a:r>
            <a:r>
              <a:rPr lang="en-US" sz="1800">
                <a:solidFill>
                  <a:schemeClr val="dk1"/>
                </a:solidFill>
                <a:latin typeface="Calibri"/>
                <a:ea typeface="Calibri"/>
                <a:cs typeface="Calibri"/>
                <a:sym typeface="Calibri"/>
              </a:rPr>
              <a:t>detectNet class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3"/>
              </a:rPr>
              <a:t>https://github.com/dusty-nv/jetson-inference/blob/master/c/detectNet.h#L109</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Info about how to get the area, width, height, center, and other information about the bounding boxes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may be useful for improving rf-signs.py.</a:t>
            </a:r>
            <a:endParaRPr sz="1800">
              <a:solidFill>
                <a:schemeClr val="dk1"/>
              </a:solidFill>
              <a:latin typeface="Calibri"/>
              <a:ea typeface="Calibri"/>
              <a:cs typeface="Calibri"/>
              <a:sym typeface="Calibri"/>
            </a:endParaRPr>
          </a:p>
        </p:txBody>
      </p:sp>
      <p:sp>
        <p:nvSpPr>
          <p:cNvPr id="583" name="Google Shape;583;g16c84eabb69_2_72"/>
          <p:cNvSpPr txBox="1"/>
          <p:nvPr>
            <p:ph type="title"/>
          </p:nvPr>
        </p:nvSpPr>
        <p:spPr>
          <a:xfrm>
            <a:off x="457200" y="245345"/>
            <a:ext cx="8229600" cy="645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t>7. Running the robot</a:t>
            </a:r>
            <a:endParaRPr sz="3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18589f0eab1_0_26"/>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Future Possibilities </a:t>
            </a:r>
            <a:endParaRPr/>
          </a:p>
        </p:txBody>
      </p:sp>
      <p:sp>
        <p:nvSpPr>
          <p:cNvPr id="590" name="Google Shape;590;g18589f0eab1_0_2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431800" lvl="0" marL="457200" rtl="0" algn="l">
              <a:spcBef>
                <a:spcPts val="640"/>
              </a:spcBef>
              <a:spcAft>
                <a:spcPts val="0"/>
              </a:spcAft>
              <a:buSzPts val="3200"/>
              <a:buChar char="•"/>
            </a:pPr>
            <a:r>
              <a:rPr lang="en-US"/>
              <a:t>Improving the line following/turning</a:t>
            </a:r>
            <a:endParaRPr/>
          </a:p>
          <a:p>
            <a:pPr indent="-431800" lvl="0" marL="457200" rtl="0" algn="l">
              <a:spcBef>
                <a:spcPts val="0"/>
              </a:spcBef>
              <a:spcAft>
                <a:spcPts val="0"/>
              </a:spcAft>
              <a:buSzPts val="3200"/>
              <a:buChar char="•"/>
            </a:pPr>
            <a:r>
              <a:rPr lang="en-US"/>
              <a:t>Detection of other robots</a:t>
            </a:r>
            <a:endParaRPr/>
          </a:p>
          <a:p>
            <a:pPr indent="-431800" lvl="0" marL="457200" rtl="0" algn="l">
              <a:spcBef>
                <a:spcPts val="0"/>
              </a:spcBef>
              <a:spcAft>
                <a:spcPts val="0"/>
              </a:spcAft>
              <a:buSzPts val="3200"/>
              <a:buChar char="•"/>
            </a:pPr>
            <a:r>
              <a:rPr lang="en-US"/>
              <a:t>Segmentation</a:t>
            </a:r>
            <a:endParaRPr/>
          </a:p>
        </p:txBody>
      </p:sp>
      <p:pic>
        <p:nvPicPr>
          <p:cNvPr id="591" name="Google Shape;591;g18589f0eab1_0_26"/>
          <p:cNvPicPr preferRelativeResize="0"/>
          <p:nvPr/>
        </p:nvPicPr>
        <p:blipFill>
          <a:blip r:embed="rId3">
            <a:alphaModFix/>
          </a:blip>
          <a:stretch>
            <a:fillRect/>
          </a:stretch>
        </p:blipFill>
        <p:spPr>
          <a:xfrm>
            <a:off x="3264300" y="3412852"/>
            <a:ext cx="5879700" cy="3445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b06eff6c21_0_6"/>
          <p:cNvSpPr txBox="1"/>
          <p:nvPr/>
        </p:nvSpPr>
        <p:spPr>
          <a:xfrm>
            <a:off x="439250" y="1399025"/>
            <a:ext cx="8155800" cy="317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Improving turning</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Using the same process but with more bounding boxes drawn, a new object detection model was trained to detect all green lines as well as the orange lines at the intersection.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gives the robot the ability to turn more accurately by targeting a specific green line and dynamically adjusting to get there, rather than simply hard-coding the turn.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resulting video, shown through the GStreamer point of view, is on the next slide.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is not perfect – some refinement is still needed.)</a:t>
            </a:r>
            <a:endParaRPr sz="1800">
              <a:solidFill>
                <a:schemeClr val="dk1"/>
              </a:solidFill>
              <a:latin typeface="Calibri"/>
              <a:ea typeface="Calibri"/>
              <a:cs typeface="Calibri"/>
              <a:sym typeface="Calibri"/>
            </a:endParaRPr>
          </a:p>
        </p:txBody>
      </p:sp>
      <p:sp>
        <p:nvSpPr>
          <p:cNvPr id="597" name="Google Shape;597;g1b06eff6c21_0_6"/>
          <p:cNvSpPr txBox="1"/>
          <p:nvPr>
            <p:ph type="title"/>
          </p:nvPr>
        </p:nvSpPr>
        <p:spPr>
          <a:xfrm>
            <a:off x="457200" y="256013"/>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Updates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b9d1160517_0_20"/>
          <p:cNvSpPr txBox="1"/>
          <p:nvPr>
            <p:ph type="title"/>
          </p:nvPr>
        </p:nvSpPr>
        <p:spPr>
          <a:xfrm>
            <a:off x="457200" y="106288"/>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Object Detection Camera View</a:t>
            </a:r>
            <a:endParaRPr/>
          </a:p>
        </p:txBody>
      </p:sp>
      <p:pic>
        <p:nvPicPr>
          <p:cNvPr id="603" name="Google Shape;603;g1b9d1160517_0_20" title="Object detection.mov">
            <a:hlinkClick r:id="rId3"/>
          </p:cNvPr>
          <p:cNvPicPr preferRelativeResize="0"/>
          <p:nvPr/>
        </p:nvPicPr>
        <p:blipFill>
          <a:blip r:embed="rId4">
            <a:alphaModFix/>
          </a:blip>
          <a:stretch>
            <a:fillRect/>
          </a:stretch>
        </p:blipFill>
        <p:spPr>
          <a:xfrm>
            <a:off x="941113" y="956382"/>
            <a:ext cx="7261766" cy="544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b9d1160517_0_0"/>
          <p:cNvSpPr txBox="1"/>
          <p:nvPr/>
        </p:nvSpPr>
        <p:spPr>
          <a:xfrm>
            <a:off x="439250" y="1399025"/>
            <a:ext cx="8155800" cy="50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By following the example from jetbot.org (</a:t>
            </a:r>
            <a:r>
              <a:rPr lang="en-US" sz="1800" u="sng">
                <a:solidFill>
                  <a:schemeClr val="hlink"/>
                </a:solidFill>
                <a:latin typeface="Calibri"/>
                <a:ea typeface="Calibri"/>
                <a:cs typeface="Calibri"/>
                <a:sym typeface="Calibri"/>
                <a:hlinkClick r:id="rId3"/>
              </a:rPr>
              <a:t>https://jetbot.org/master/examples/collision_avoidance.html</a:t>
            </a:r>
            <a:r>
              <a:rPr lang="en-US" sz="1800">
                <a:solidFill>
                  <a:schemeClr val="dk1"/>
                </a:solidFill>
                <a:latin typeface="Calibri"/>
                <a:ea typeface="Calibri"/>
                <a:cs typeface="Calibri"/>
                <a:sym typeface="Calibri"/>
              </a:rPr>
              <a:t>), we also trained the robot to navigate a room without colliding into objects. This is a classification model – the robot is either “blocked” or “free.”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process is similar:</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Collect data on JetBot</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C</a:t>
            </a:r>
            <a:r>
              <a:rPr lang="en-US" sz="1800">
                <a:solidFill>
                  <a:schemeClr val="dk1"/>
                </a:solidFill>
                <a:latin typeface="Calibri"/>
                <a:ea typeface="Calibri"/>
                <a:cs typeface="Calibri"/>
                <a:sym typeface="Calibri"/>
              </a:rPr>
              <a:t>apture various images of blocked vs free</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Label and organize the data</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Train neural network on the data</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This uses t</a:t>
            </a:r>
            <a:r>
              <a:rPr lang="en-US" sz="1800">
                <a:solidFill>
                  <a:schemeClr val="dk1"/>
                </a:solidFill>
                <a:latin typeface="Calibri"/>
                <a:ea typeface="Calibri"/>
                <a:cs typeface="Calibri"/>
                <a:sym typeface="Calibri"/>
              </a:rPr>
              <a:t>ransfer learning with ResNet-18</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Optimize the model on Jetson Nano</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Using TensorRT</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Run live demo on JetBot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More details can be found in the link above.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video demo is shown on the next slide. This is, again, not perfect.</a:t>
            </a:r>
            <a:endParaRPr sz="1800">
              <a:solidFill>
                <a:schemeClr val="dk1"/>
              </a:solidFill>
              <a:latin typeface="Calibri"/>
              <a:ea typeface="Calibri"/>
              <a:cs typeface="Calibri"/>
              <a:sym typeface="Calibri"/>
            </a:endParaRPr>
          </a:p>
        </p:txBody>
      </p:sp>
      <p:sp>
        <p:nvSpPr>
          <p:cNvPr id="609" name="Google Shape;609;g1b9d1160517_0_0"/>
          <p:cNvSpPr txBox="1"/>
          <p:nvPr>
            <p:ph type="title"/>
          </p:nvPr>
        </p:nvSpPr>
        <p:spPr>
          <a:xfrm>
            <a:off x="457200" y="256013"/>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Collision Avoidance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1b9d1160517_0_14"/>
          <p:cNvSpPr txBox="1"/>
          <p:nvPr>
            <p:ph type="title"/>
          </p:nvPr>
        </p:nvSpPr>
        <p:spPr>
          <a:xfrm>
            <a:off x="564750" y="116263"/>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Collision Avoidance Demo</a:t>
            </a:r>
            <a:endParaRPr/>
          </a:p>
        </p:txBody>
      </p:sp>
      <p:pic>
        <p:nvPicPr>
          <p:cNvPr id="615" name="Google Shape;615;g1b9d1160517_0_14" title="Collision avoidance x4.mov">
            <a:hlinkClick r:id="rId3"/>
          </p:cNvPr>
          <p:cNvPicPr preferRelativeResize="0"/>
          <p:nvPr/>
        </p:nvPicPr>
        <p:blipFill>
          <a:blip r:embed="rId4">
            <a:alphaModFix/>
          </a:blip>
          <a:stretch>
            <a:fillRect/>
          </a:stretch>
        </p:blipFill>
        <p:spPr>
          <a:xfrm>
            <a:off x="988275" y="1024200"/>
            <a:ext cx="7382550" cy="5536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
          <p:cNvSpPr/>
          <p:nvPr/>
        </p:nvSpPr>
        <p:spPr>
          <a:xfrm>
            <a:off x="268940" y="1053825"/>
            <a:ext cx="872137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3"/>
              </a:rPr>
              <a:t>https://www.nvidia.com/en-us/on-demand/session/gtcspring21-s31151/</a:t>
            </a:r>
            <a:endParaRPr sz="1800" u="sng">
              <a:solidFill>
                <a:schemeClr val="hlink"/>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https://www.nvidia.com/en-us/on-demand/session/gtcfall22-a41101/?playlistId=playList-5d17c33f-65f5-4fb1-9fed-bc5b7f4dec44</a:t>
            </a:r>
            <a:endParaRPr sz="1800" u="sng">
              <a:solidFill>
                <a:schemeClr val="hlink"/>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5"/>
              </a:rPr>
              <a:t>https://www.youtube.com/watch?v=4APkMJdiudU</a:t>
            </a:r>
            <a:r>
              <a:rPr lang="en-US" sz="1800">
                <a:solidFill>
                  <a:schemeClr val="dk1"/>
                </a:solidFill>
                <a:latin typeface="Calibri"/>
                <a:ea typeface="Calibri"/>
                <a:cs typeface="Calibri"/>
                <a:sym typeface="Calibri"/>
              </a:rPr>
              <a:t> (7 parts)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800" u="sng">
                <a:solidFill>
                  <a:schemeClr val="hlink"/>
                </a:solidFill>
                <a:latin typeface="Calibri"/>
                <a:ea typeface="Calibri"/>
                <a:cs typeface="Calibri"/>
                <a:sym typeface="Calibri"/>
                <a:hlinkClick r:id="rId6"/>
              </a:rPr>
              <a:t>https://www.nvidia.com/en-us/edge-computing/5g/</a:t>
            </a:r>
            <a:endParaRPr sz="1800" u="sng">
              <a:solidFill>
                <a:schemeClr val="hlink"/>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7"/>
          <p:cNvSpPr txBox="1"/>
          <p:nvPr/>
        </p:nvSpPr>
        <p:spPr>
          <a:xfrm>
            <a:off x="2597700" y="246975"/>
            <a:ext cx="3948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Some possible links of interest</a:t>
            </a:r>
            <a:endParaRPr sz="2400">
              <a:solidFill>
                <a:schemeClr val="dk1"/>
              </a:solidFill>
              <a:latin typeface="Calibri"/>
              <a:ea typeface="Calibri"/>
              <a:cs typeface="Calibri"/>
              <a:sym typeface="Calibri"/>
            </a:endParaRPr>
          </a:p>
        </p:txBody>
      </p:sp>
      <p:sp>
        <p:nvSpPr>
          <p:cNvPr id="622" name="Google Shape;622;p7"/>
          <p:cNvSpPr/>
          <p:nvPr/>
        </p:nvSpPr>
        <p:spPr>
          <a:xfrm>
            <a:off x="268953" y="2544900"/>
            <a:ext cx="8721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7"/>
              </a:rPr>
              <a:t>https://github.com/dusty-nv/jetson-inference/blob/master/docs/pytorch-collect-detection.md#training-your-model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8"/>
              </a:rPr>
              <a:t>https://gstreamer.freedesktop.org/documentation/installing/index.html?gi-language=c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
          <p:cNvSpPr txBox="1"/>
          <p:nvPr>
            <p:ph type="title"/>
          </p:nvPr>
        </p:nvSpPr>
        <p:spPr>
          <a:xfrm>
            <a:off x="120650" y="153988"/>
            <a:ext cx="8775700" cy="469359"/>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End</a:t>
            </a:r>
            <a:endParaRPr/>
          </a:p>
        </p:txBody>
      </p:sp>
      <p:sp>
        <p:nvSpPr>
          <p:cNvPr id="628" name="Google Shape;628;p8"/>
          <p:cNvSpPr txBox="1"/>
          <p:nvPr>
            <p:ph idx="1" type="body"/>
          </p:nvPr>
        </p:nvSpPr>
        <p:spPr>
          <a:xfrm>
            <a:off x="686954" y="1979239"/>
            <a:ext cx="7771535" cy="4116761"/>
          </a:xfrm>
          <a:prstGeom prst="rect">
            <a:avLst/>
          </a:prstGeom>
          <a:noFill/>
          <a:ln>
            <a:noFill/>
          </a:ln>
        </p:spPr>
        <p:txBody>
          <a:bodyPr anchorCtr="0" anchor="t" bIns="46000" lIns="92000" spcFirstLastPara="1" rIns="92000" wrap="square" tIns="46000">
            <a:no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ctr">
              <a:spcBef>
                <a:spcPts val="860"/>
              </a:spcBef>
              <a:spcAft>
                <a:spcPts val="0"/>
              </a:spcAft>
              <a:buClr>
                <a:schemeClr val="dk1"/>
              </a:buClr>
              <a:buSzPts val="4300"/>
              <a:buChar char="•"/>
            </a:pPr>
            <a:r>
              <a:rPr lang="en-US" sz="4300"/>
              <a:t>The End!</a:t>
            </a:r>
            <a:endParaRPr/>
          </a:p>
        </p:txBody>
      </p:sp>
      <p:graphicFrame>
        <p:nvGraphicFramePr>
          <p:cNvPr id="629" name="Google Shape;629;p8"/>
          <p:cNvGraphicFramePr/>
          <p:nvPr/>
        </p:nvGraphicFramePr>
        <p:xfrm>
          <a:off x="1500909" y="2438681"/>
          <a:ext cx="1612035" cy="2609569"/>
        </p:xfrm>
        <a:graphic>
          <a:graphicData uri="http://schemas.openxmlformats.org/presentationml/2006/ole">
            <mc:AlternateContent>
              <mc:Choice Requires="v">
                <p:oleObj r:id="rId4" imgH="2609569" imgW="1612035" progId="MS_ClipArt_Gallery.2" spid="_x0000_s1">
                  <p:embed/>
                </p:oleObj>
              </mc:Choice>
              <mc:Fallback>
                <p:oleObj r:id="rId5" imgH="2609569" imgW="1612035" progId="MS_ClipArt_Gallery.2">
                  <p:embed/>
                  <p:pic>
                    <p:nvPicPr>
                      <p:cNvPr id="629" name="Google Shape;629;p8"/>
                      <p:cNvPicPr preferRelativeResize="0"/>
                      <p:nvPr/>
                    </p:nvPicPr>
                    <p:blipFill rotWithShape="1">
                      <a:blip r:embed="rId6">
                        <a:alphaModFix/>
                      </a:blip>
                      <a:srcRect b="0" l="0" r="0" t="0"/>
                      <a:stretch/>
                    </p:blipFill>
                    <p:spPr>
                      <a:xfrm>
                        <a:off x="1500909" y="2438681"/>
                        <a:ext cx="1612035" cy="2609569"/>
                      </a:xfrm>
                      <a:prstGeom prst="rect">
                        <a:avLst/>
                      </a:prstGeom>
                      <a:noFill/>
                      <a:ln>
                        <a:noFill/>
                      </a:ln>
                    </p:spPr>
                  </p:pic>
                </p:oleObj>
              </mc:Fallback>
            </mc:AlternateContent>
          </a:graphicData>
        </a:graphic>
      </p:graphicFrame>
      <p:graphicFrame>
        <p:nvGraphicFramePr>
          <p:cNvPr id="630" name="Google Shape;630;p8"/>
          <p:cNvGraphicFramePr/>
          <p:nvPr/>
        </p:nvGraphicFramePr>
        <p:xfrm>
          <a:off x="5209887" y="3657321"/>
          <a:ext cx="3317875" cy="2533930"/>
        </p:xfrm>
        <a:graphic>
          <a:graphicData uri="http://schemas.openxmlformats.org/presentationml/2006/ole">
            <mc:AlternateContent>
              <mc:Choice Requires="v">
                <p:oleObj r:id="rId7" imgH="2533930" imgW="3317875" progId="MS_ClipArt_Gallery.2" spid="_x0000_s2">
                  <p:embed/>
                </p:oleObj>
              </mc:Choice>
              <mc:Fallback>
                <p:oleObj r:id="rId8" imgH="2533930" imgW="3317875" progId="MS_ClipArt_Gallery.2">
                  <p:embed/>
                  <p:pic>
                    <p:nvPicPr>
                      <p:cNvPr id="630" name="Google Shape;630;p8"/>
                      <p:cNvPicPr preferRelativeResize="0"/>
                      <p:nvPr/>
                    </p:nvPicPr>
                    <p:blipFill rotWithShape="1">
                      <a:blip r:embed="rId9">
                        <a:alphaModFix/>
                      </a:blip>
                      <a:srcRect b="0" l="0" r="0" t="0"/>
                      <a:stretch/>
                    </p:blipFill>
                    <p:spPr>
                      <a:xfrm>
                        <a:off x="5209887" y="3657321"/>
                        <a:ext cx="3317875" cy="2533930"/>
                      </a:xfrm>
                      <a:prstGeom prst="rect">
                        <a:avLst/>
                      </a:prstGeom>
                      <a:noFill/>
                      <a:ln>
                        <a:noFill/>
                      </a:ln>
                    </p:spPr>
                  </p:pic>
                </p:oleObj>
              </mc:Fallback>
            </mc:AlternateContent>
          </a:graphicData>
        </a:graphic>
      </p:graphicFrame>
    </p:spTree>
  </p:cSld>
  <p:clrMapOvr>
    <a:masterClrMapping/>
  </p:clrMapOvr>
  <p:transition>
    <p:random/>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6e08612a07_1_0"/>
          <p:cNvSpPr txBox="1"/>
          <p:nvPr>
            <p:ph type="title"/>
          </p:nvPr>
        </p:nvSpPr>
        <p:spPr>
          <a:xfrm>
            <a:off x="517100" y="94963"/>
            <a:ext cx="8229600" cy="1143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Demonstration Video</a:t>
            </a:r>
            <a:endParaRPr/>
          </a:p>
        </p:txBody>
      </p:sp>
      <p:pic>
        <p:nvPicPr>
          <p:cNvPr id="117" name="Google Shape;117;g16e08612a07_1_0" title="IMG_6097.mov">
            <a:hlinkClick r:id="rId3"/>
          </p:cNvPr>
          <p:cNvPicPr preferRelativeResize="0"/>
          <p:nvPr/>
        </p:nvPicPr>
        <p:blipFill>
          <a:blip r:embed="rId4">
            <a:alphaModFix/>
          </a:blip>
          <a:stretch>
            <a:fillRect/>
          </a:stretch>
        </p:blipFill>
        <p:spPr>
          <a:xfrm>
            <a:off x="479550" y="1244288"/>
            <a:ext cx="8032509" cy="45182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gffee8c46a7_0_1"/>
          <p:cNvSpPr txBox="1"/>
          <p:nvPr>
            <p:ph type="title"/>
          </p:nvPr>
        </p:nvSpPr>
        <p:spPr>
          <a:xfrm>
            <a:off x="676850" y="0"/>
            <a:ext cx="2937000" cy="1068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Course</a:t>
            </a:r>
            <a:endParaRPr b="1"/>
          </a:p>
        </p:txBody>
      </p:sp>
      <p:cxnSp>
        <p:nvCxnSpPr>
          <p:cNvPr id="124" name="Google Shape;124;gffee8c46a7_0_1"/>
          <p:cNvCxnSpPr/>
          <p:nvPr/>
        </p:nvCxnSpPr>
        <p:spPr>
          <a:xfrm flipH="1">
            <a:off x="3982900" y="2625400"/>
            <a:ext cx="129900" cy="2455800"/>
          </a:xfrm>
          <a:prstGeom prst="straightConnector1">
            <a:avLst/>
          </a:prstGeom>
          <a:noFill/>
          <a:ln cap="flat" cmpd="sng" w="28575">
            <a:solidFill>
              <a:srgbClr val="FFFF00"/>
            </a:solidFill>
            <a:prstDash val="solid"/>
            <a:round/>
            <a:headEnd len="med" w="med" type="stealth"/>
            <a:tailEnd len="med" w="med" type="stealth"/>
          </a:ln>
        </p:spPr>
      </p:cxnSp>
      <p:cxnSp>
        <p:nvCxnSpPr>
          <p:cNvPr id="125" name="Google Shape;125;gffee8c46a7_0_1"/>
          <p:cNvCxnSpPr/>
          <p:nvPr/>
        </p:nvCxnSpPr>
        <p:spPr>
          <a:xfrm>
            <a:off x="4079750" y="1701975"/>
            <a:ext cx="1067700" cy="18600"/>
          </a:xfrm>
          <a:prstGeom prst="straightConnector1">
            <a:avLst/>
          </a:prstGeom>
          <a:noFill/>
          <a:ln cap="flat" cmpd="sng" w="28575">
            <a:solidFill>
              <a:srgbClr val="FFFF00"/>
            </a:solidFill>
            <a:prstDash val="solid"/>
            <a:round/>
            <a:headEnd len="med" w="med" type="stealth"/>
            <a:tailEnd len="med" w="med" type="stealth"/>
          </a:ln>
        </p:spPr>
      </p:cxnSp>
      <p:cxnSp>
        <p:nvCxnSpPr>
          <p:cNvPr id="126" name="Google Shape;126;gffee8c46a7_0_1"/>
          <p:cNvCxnSpPr/>
          <p:nvPr/>
        </p:nvCxnSpPr>
        <p:spPr>
          <a:xfrm>
            <a:off x="4317525" y="3078600"/>
            <a:ext cx="550800" cy="37500"/>
          </a:xfrm>
          <a:prstGeom prst="straightConnector1">
            <a:avLst/>
          </a:prstGeom>
          <a:noFill/>
          <a:ln cap="flat" cmpd="sng" w="28575">
            <a:solidFill>
              <a:srgbClr val="FFFF00"/>
            </a:solidFill>
            <a:prstDash val="solid"/>
            <a:round/>
            <a:headEnd len="med" w="med" type="stealth"/>
            <a:tailEnd len="med" w="med" type="stealth"/>
          </a:ln>
        </p:spPr>
      </p:cxnSp>
      <p:cxnSp>
        <p:nvCxnSpPr>
          <p:cNvPr id="127" name="Google Shape;127;gffee8c46a7_0_1"/>
          <p:cNvCxnSpPr/>
          <p:nvPr/>
        </p:nvCxnSpPr>
        <p:spPr>
          <a:xfrm flipH="1">
            <a:off x="3753450" y="1726975"/>
            <a:ext cx="109800" cy="898500"/>
          </a:xfrm>
          <a:prstGeom prst="straightConnector1">
            <a:avLst/>
          </a:prstGeom>
          <a:noFill/>
          <a:ln cap="flat" cmpd="sng" w="28575">
            <a:solidFill>
              <a:srgbClr val="FFFF00"/>
            </a:solidFill>
            <a:prstDash val="solid"/>
            <a:round/>
            <a:headEnd len="med" w="med" type="stealth"/>
            <a:tailEnd len="med" w="med" type="stealth"/>
          </a:ln>
        </p:spPr>
      </p:cxnSp>
      <p:cxnSp>
        <p:nvCxnSpPr>
          <p:cNvPr id="128" name="Google Shape;128;gffee8c46a7_0_1"/>
          <p:cNvCxnSpPr/>
          <p:nvPr/>
        </p:nvCxnSpPr>
        <p:spPr>
          <a:xfrm flipH="1">
            <a:off x="4132900" y="5081200"/>
            <a:ext cx="29700" cy="1227900"/>
          </a:xfrm>
          <a:prstGeom prst="straightConnector1">
            <a:avLst/>
          </a:prstGeom>
          <a:noFill/>
          <a:ln cap="flat" cmpd="sng" w="28575">
            <a:solidFill>
              <a:srgbClr val="FFFF00"/>
            </a:solidFill>
            <a:prstDash val="solid"/>
            <a:round/>
            <a:headEnd len="med" w="med" type="stealth"/>
            <a:tailEnd len="med" w="med" type="stealth"/>
          </a:ln>
        </p:spPr>
      </p:cxnSp>
      <p:cxnSp>
        <p:nvCxnSpPr>
          <p:cNvPr id="129" name="Google Shape;129;gffee8c46a7_0_1"/>
          <p:cNvCxnSpPr/>
          <p:nvPr/>
        </p:nvCxnSpPr>
        <p:spPr>
          <a:xfrm flipH="1" rot="10800000">
            <a:off x="4969400" y="3566575"/>
            <a:ext cx="300300" cy="12600"/>
          </a:xfrm>
          <a:prstGeom prst="straightConnector1">
            <a:avLst/>
          </a:prstGeom>
          <a:noFill/>
          <a:ln cap="flat" cmpd="sng" w="9525">
            <a:solidFill>
              <a:srgbClr val="FFFF00"/>
            </a:solidFill>
            <a:prstDash val="solid"/>
            <a:round/>
            <a:headEnd len="med" w="med" type="stealth"/>
            <a:tailEnd len="med" w="med" type="stealth"/>
          </a:ln>
        </p:spPr>
      </p:cxnSp>
      <p:sp>
        <p:nvSpPr>
          <p:cNvPr id="130" name="Google Shape;130;gffee8c46a7_0_1"/>
          <p:cNvSpPr txBox="1"/>
          <p:nvPr/>
        </p:nvSpPr>
        <p:spPr>
          <a:xfrm>
            <a:off x="3507425" y="3403975"/>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45 in</a:t>
            </a:r>
            <a:endParaRPr>
              <a:solidFill>
                <a:srgbClr val="FFFF00"/>
              </a:solidFill>
            </a:endParaRPr>
          </a:p>
        </p:txBody>
      </p:sp>
      <p:sp>
        <p:nvSpPr>
          <p:cNvPr id="131" name="Google Shape;131;gffee8c46a7_0_1"/>
          <p:cNvSpPr txBox="1"/>
          <p:nvPr/>
        </p:nvSpPr>
        <p:spPr>
          <a:xfrm>
            <a:off x="4269425" y="2641975"/>
            <a:ext cx="7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10</a:t>
            </a:r>
            <a:r>
              <a:rPr lang="en-US">
                <a:solidFill>
                  <a:srgbClr val="FFFF00"/>
                </a:solidFill>
              </a:rPr>
              <a:t> in</a:t>
            </a:r>
            <a:endParaRPr>
              <a:solidFill>
                <a:srgbClr val="FFFF00"/>
              </a:solidFill>
            </a:endParaRPr>
          </a:p>
        </p:txBody>
      </p:sp>
      <p:sp>
        <p:nvSpPr>
          <p:cNvPr id="132" name="Google Shape;132;gffee8c46a7_0_1"/>
          <p:cNvSpPr txBox="1"/>
          <p:nvPr/>
        </p:nvSpPr>
        <p:spPr>
          <a:xfrm>
            <a:off x="4971425" y="3545500"/>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5 in</a:t>
            </a:r>
            <a:endParaRPr>
              <a:solidFill>
                <a:srgbClr val="FFFF00"/>
              </a:solidFill>
            </a:endParaRPr>
          </a:p>
        </p:txBody>
      </p:sp>
      <p:sp>
        <p:nvSpPr>
          <p:cNvPr id="133" name="Google Shape;133;gffee8c46a7_0_1"/>
          <p:cNvSpPr txBox="1"/>
          <p:nvPr/>
        </p:nvSpPr>
        <p:spPr>
          <a:xfrm>
            <a:off x="4269425" y="1346575"/>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23</a:t>
            </a:r>
            <a:r>
              <a:rPr lang="en-US">
                <a:solidFill>
                  <a:srgbClr val="FFFF00"/>
                </a:solidFill>
              </a:rPr>
              <a:t> in</a:t>
            </a:r>
            <a:endParaRPr>
              <a:solidFill>
                <a:srgbClr val="FFFF00"/>
              </a:solidFill>
            </a:endParaRPr>
          </a:p>
        </p:txBody>
      </p:sp>
      <p:sp>
        <p:nvSpPr>
          <p:cNvPr id="134" name="Google Shape;134;gffee8c46a7_0_1"/>
          <p:cNvSpPr txBox="1"/>
          <p:nvPr/>
        </p:nvSpPr>
        <p:spPr>
          <a:xfrm>
            <a:off x="4117025" y="5537575"/>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16 in</a:t>
            </a:r>
            <a:endParaRPr>
              <a:solidFill>
                <a:srgbClr val="FFFF00"/>
              </a:solidFill>
            </a:endParaRPr>
          </a:p>
        </p:txBody>
      </p:sp>
      <p:cxnSp>
        <p:nvCxnSpPr>
          <p:cNvPr id="135" name="Google Shape;135;gffee8c46a7_0_1"/>
          <p:cNvCxnSpPr/>
          <p:nvPr/>
        </p:nvCxnSpPr>
        <p:spPr>
          <a:xfrm flipH="1">
            <a:off x="4742650" y="6307350"/>
            <a:ext cx="12900" cy="459000"/>
          </a:xfrm>
          <a:prstGeom prst="straightConnector1">
            <a:avLst/>
          </a:prstGeom>
          <a:noFill/>
          <a:ln cap="flat" cmpd="sng" w="28575">
            <a:solidFill>
              <a:srgbClr val="FFFF00"/>
            </a:solidFill>
            <a:prstDash val="solid"/>
            <a:round/>
            <a:headEnd len="med" w="med" type="stealth"/>
            <a:tailEnd len="med" w="med" type="stealth"/>
          </a:ln>
        </p:spPr>
      </p:cxnSp>
      <p:sp>
        <p:nvSpPr>
          <p:cNvPr id="136" name="Google Shape;136;gffee8c46a7_0_1"/>
          <p:cNvSpPr txBox="1"/>
          <p:nvPr/>
        </p:nvSpPr>
        <p:spPr>
          <a:xfrm>
            <a:off x="4819025" y="6364900"/>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5.5 in</a:t>
            </a:r>
            <a:endParaRPr>
              <a:solidFill>
                <a:srgbClr val="FFFF00"/>
              </a:solidFill>
            </a:endParaRPr>
          </a:p>
        </p:txBody>
      </p:sp>
      <p:cxnSp>
        <p:nvCxnSpPr>
          <p:cNvPr id="137" name="Google Shape;137;gffee8c46a7_0_1"/>
          <p:cNvCxnSpPr/>
          <p:nvPr/>
        </p:nvCxnSpPr>
        <p:spPr>
          <a:xfrm flipH="1" rot="10800000">
            <a:off x="5350400" y="4328575"/>
            <a:ext cx="300300" cy="12600"/>
          </a:xfrm>
          <a:prstGeom prst="straightConnector1">
            <a:avLst/>
          </a:prstGeom>
          <a:noFill/>
          <a:ln cap="flat" cmpd="sng" w="9525">
            <a:solidFill>
              <a:srgbClr val="FFFF00"/>
            </a:solidFill>
            <a:prstDash val="solid"/>
            <a:round/>
            <a:headEnd len="med" w="med" type="stealth"/>
            <a:tailEnd len="med" w="med" type="stealth"/>
          </a:ln>
        </p:spPr>
      </p:cxnSp>
      <p:sp>
        <p:nvSpPr>
          <p:cNvPr id="138" name="Google Shape;138;gffee8c46a7_0_1"/>
          <p:cNvSpPr txBox="1"/>
          <p:nvPr/>
        </p:nvSpPr>
        <p:spPr>
          <a:xfrm>
            <a:off x="5123825" y="4307500"/>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4.5 in</a:t>
            </a:r>
            <a:endParaRPr>
              <a:solidFill>
                <a:srgbClr val="FFFF00"/>
              </a:solidFill>
            </a:endParaRPr>
          </a:p>
        </p:txBody>
      </p:sp>
      <p:sp>
        <p:nvSpPr>
          <p:cNvPr id="139" name="Google Shape;139;gffee8c46a7_0_1"/>
          <p:cNvSpPr txBox="1"/>
          <p:nvPr/>
        </p:nvSpPr>
        <p:spPr>
          <a:xfrm>
            <a:off x="3278825" y="1956175"/>
            <a:ext cx="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rPr>
              <a:t>23 in</a:t>
            </a:r>
            <a:endParaRPr>
              <a:solidFill>
                <a:srgbClr val="FFFF00"/>
              </a:solidFill>
            </a:endParaRPr>
          </a:p>
        </p:txBody>
      </p:sp>
      <p:sp>
        <p:nvSpPr>
          <p:cNvPr id="140" name="Google Shape;140;gffee8c46a7_0_1"/>
          <p:cNvSpPr txBox="1"/>
          <p:nvPr/>
        </p:nvSpPr>
        <p:spPr>
          <a:xfrm>
            <a:off x="246650" y="3161725"/>
            <a:ext cx="2718300" cy="329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FF00"/>
                </a:solidFill>
              </a:rPr>
              <a:t>The green tape is all that’s needed</a:t>
            </a:r>
            <a:r>
              <a:rPr lang="en-US">
                <a:solidFill>
                  <a:srgbClr val="FFFF00"/>
                </a:solidFill>
              </a:rPr>
              <a:t> for this specific project, but there’s certainly room to experiment with other tape. (Some additional work with the orange tape was done later.)</a:t>
            </a:r>
            <a:endParaRPr>
              <a:solidFill>
                <a:srgbClr val="FFFF00"/>
              </a:solidFill>
            </a:endParaRPr>
          </a:p>
          <a:p>
            <a:pPr indent="0" lvl="0" marL="0" rtl="0" algn="l">
              <a:spcBef>
                <a:spcPts val="0"/>
              </a:spcBef>
              <a:spcAft>
                <a:spcPts val="0"/>
              </a:spcAft>
              <a:buNone/>
            </a:pPr>
            <a:r>
              <a:t/>
            </a:r>
            <a:endParaRPr>
              <a:solidFill>
                <a:srgbClr val="FFFF00"/>
              </a:solidFill>
            </a:endParaRPr>
          </a:p>
          <a:p>
            <a:pPr indent="0" lvl="0" marL="0" rtl="0" algn="l">
              <a:spcBef>
                <a:spcPts val="0"/>
              </a:spcBef>
              <a:spcAft>
                <a:spcPts val="0"/>
              </a:spcAft>
              <a:buNone/>
            </a:pPr>
            <a:r>
              <a:rPr lang="en-US">
                <a:solidFill>
                  <a:srgbClr val="FFFF00"/>
                </a:solidFill>
              </a:rPr>
              <a:t>All measurements are precise to half an inch, but the measurements don’t need to exactly match.</a:t>
            </a:r>
            <a:endParaRPr>
              <a:solidFill>
                <a:srgbClr val="FFFF00"/>
              </a:solidFill>
            </a:endParaRPr>
          </a:p>
          <a:p>
            <a:pPr indent="0" lvl="0" marL="0" rtl="0" algn="l">
              <a:spcBef>
                <a:spcPts val="0"/>
              </a:spcBef>
              <a:spcAft>
                <a:spcPts val="0"/>
              </a:spcAft>
              <a:buNone/>
            </a:pPr>
            <a:r>
              <a:t/>
            </a:r>
            <a:endParaRPr>
              <a:solidFill>
                <a:srgbClr val="FFFF00"/>
              </a:solidFill>
            </a:endParaRPr>
          </a:p>
          <a:p>
            <a:pPr indent="0" lvl="0" marL="0" rtl="0" algn="l">
              <a:spcBef>
                <a:spcPts val="0"/>
              </a:spcBef>
              <a:spcAft>
                <a:spcPts val="0"/>
              </a:spcAft>
              <a:buNone/>
            </a:pPr>
            <a:r>
              <a:rPr lang="en-US">
                <a:solidFill>
                  <a:srgbClr val="FFFF00"/>
                </a:solidFill>
              </a:rPr>
              <a:t>The green tape is 1.5 in wide.</a:t>
            </a:r>
            <a:endParaRPr>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ffee8c46a7_0_7"/>
          <p:cNvSpPr/>
          <p:nvPr/>
        </p:nvSpPr>
        <p:spPr>
          <a:xfrm>
            <a:off x="73550" y="727050"/>
            <a:ext cx="2086200" cy="197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ffee8c46a7_0_7"/>
          <p:cNvSpPr txBox="1"/>
          <p:nvPr>
            <p:ph type="title"/>
          </p:nvPr>
        </p:nvSpPr>
        <p:spPr>
          <a:xfrm>
            <a:off x="1465475" y="75350"/>
            <a:ext cx="4114800" cy="9531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Signs</a:t>
            </a:r>
            <a:endParaRPr/>
          </a:p>
        </p:txBody>
      </p:sp>
      <p:pic>
        <p:nvPicPr>
          <p:cNvPr id="148" name="Google Shape;148;gffee8c46a7_0_7"/>
          <p:cNvPicPr preferRelativeResize="0"/>
          <p:nvPr/>
        </p:nvPicPr>
        <p:blipFill rotWithShape="1">
          <a:blip r:embed="rId3">
            <a:alphaModFix/>
          </a:blip>
          <a:srcRect b="0" l="0" r="0" t="0"/>
          <a:stretch/>
        </p:blipFill>
        <p:spPr>
          <a:xfrm>
            <a:off x="121475" y="1253975"/>
            <a:ext cx="1868926" cy="1399725"/>
          </a:xfrm>
          <a:prstGeom prst="rect">
            <a:avLst/>
          </a:prstGeom>
          <a:noFill/>
          <a:ln>
            <a:noFill/>
          </a:ln>
        </p:spPr>
      </p:pic>
      <p:sp>
        <p:nvSpPr>
          <p:cNvPr id="149" name="Google Shape;149;gffee8c46a7_0_7"/>
          <p:cNvSpPr txBox="1"/>
          <p:nvPr>
            <p:ph type="title"/>
          </p:nvPr>
        </p:nvSpPr>
        <p:spPr>
          <a:xfrm>
            <a:off x="232438" y="727325"/>
            <a:ext cx="1647000" cy="541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2400"/>
              <a:t>Drawing</a:t>
            </a:r>
            <a:endParaRPr sz="2400"/>
          </a:p>
        </p:txBody>
      </p:sp>
      <p:sp>
        <p:nvSpPr>
          <p:cNvPr id="150" name="Google Shape;150;gffee8c46a7_0_7"/>
          <p:cNvSpPr txBox="1"/>
          <p:nvPr>
            <p:ph type="title"/>
          </p:nvPr>
        </p:nvSpPr>
        <p:spPr>
          <a:xfrm>
            <a:off x="1906313" y="1221813"/>
            <a:ext cx="3233100" cy="830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600" u="sng"/>
              <a:t>Printable</a:t>
            </a:r>
            <a:endParaRPr sz="3600" u="sng"/>
          </a:p>
        </p:txBody>
      </p:sp>
      <p:sp>
        <p:nvSpPr>
          <p:cNvPr id="151" name="Google Shape;151;gffee8c46a7_0_7"/>
          <p:cNvSpPr txBox="1"/>
          <p:nvPr/>
        </p:nvSpPr>
        <p:spPr>
          <a:xfrm>
            <a:off x="97713" y="6072400"/>
            <a:ext cx="3966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The signs tend to be about 6 in by 8 in, though there is no need to be exact.</a:t>
            </a:r>
            <a:endParaRPr sz="1600">
              <a:solidFill>
                <a:schemeClr val="dk1"/>
              </a:solidFill>
              <a:latin typeface="Calibri"/>
              <a:ea typeface="Calibri"/>
              <a:cs typeface="Calibri"/>
              <a:sym typeface="Calibri"/>
            </a:endParaRPr>
          </a:p>
        </p:txBody>
      </p:sp>
      <p:pic>
        <p:nvPicPr>
          <p:cNvPr id="152" name="Google Shape;152;gffee8c46a7_0_7"/>
          <p:cNvPicPr preferRelativeResize="0"/>
          <p:nvPr/>
        </p:nvPicPr>
        <p:blipFill rotWithShape="1">
          <a:blip r:embed="rId4">
            <a:alphaModFix/>
          </a:blip>
          <a:srcRect b="11567" l="0" r="0" t="0"/>
          <a:stretch/>
        </p:blipFill>
        <p:spPr>
          <a:xfrm>
            <a:off x="4756650" y="0"/>
            <a:ext cx="4485125" cy="2974698"/>
          </a:xfrm>
          <a:prstGeom prst="rect">
            <a:avLst/>
          </a:prstGeom>
          <a:noFill/>
          <a:ln>
            <a:noFill/>
          </a:ln>
        </p:spPr>
      </p:pic>
      <p:pic>
        <p:nvPicPr>
          <p:cNvPr id="153" name="Google Shape;153;gffee8c46a7_0_7"/>
          <p:cNvPicPr preferRelativeResize="0"/>
          <p:nvPr/>
        </p:nvPicPr>
        <p:blipFill>
          <a:blip r:embed="rId5">
            <a:alphaModFix/>
          </a:blip>
          <a:stretch>
            <a:fillRect/>
          </a:stretch>
        </p:blipFill>
        <p:spPr>
          <a:xfrm>
            <a:off x="97702" y="2974705"/>
            <a:ext cx="3966321" cy="2974698"/>
          </a:xfrm>
          <a:prstGeom prst="rect">
            <a:avLst/>
          </a:prstGeom>
          <a:noFill/>
          <a:ln>
            <a:noFill/>
          </a:ln>
        </p:spPr>
      </p:pic>
      <p:sp>
        <p:nvSpPr>
          <p:cNvPr id="154" name="Google Shape;154;gffee8c46a7_0_7"/>
          <p:cNvSpPr txBox="1"/>
          <p:nvPr/>
        </p:nvSpPr>
        <p:spPr>
          <a:xfrm>
            <a:off x="2646875" y="2653700"/>
            <a:ext cx="1060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Back view</a:t>
            </a:r>
            <a:endParaRPr sz="1600">
              <a:solidFill>
                <a:schemeClr val="dk1"/>
              </a:solidFill>
              <a:latin typeface="Calibri"/>
              <a:ea typeface="Calibri"/>
              <a:cs typeface="Calibri"/>
              <a:sym typeface="Calibri"/>
            </a:endParaRPr>
          </a:p>
        </p:txBody>
      </p:sp>
      <p:pic>
        <p:nvPicPr>
          <p:cNvPr id="155" name="Google Shape;155;gffee8c46a7_0_7"/>
          <p:cNvPicPr preferRelativeResize="0"/>
          <p:nvPr/>
        </p:nvPicPr>
        <p:blipFill>
          <a:blip r:embed="rId6">
            <a:alphaModFix/>
          </a:blip>
          <a:stretch>
            <a:fillRect/>
          </a:stretch>
        </p:blipFill>
        <p:spPr>
          <a:xfrm>
            <a:off x="4064025" y="2974700"/>
            <a:ext cx="5177743" cy="3883300"/>
          </a:xfrm>
          <a:prstGeom prst="rect">
            <a:avLst/>
          </a:prstGeom>
          <a:noFill/>
          <a:ln>
            <a:noFill/>
          </a:ln>
        </p:spPr>
      </p:pic>
      <p:sp>
        <p:nvSpPr>
          <p:cNvPr id="156" name="Google Shape;156;gffee8c46a7_0_7"/>
          <p:cNvSpPr txBox="1"/>
          <p:nvPr/>
        </p:nvSpPr>
        <p:spPr>
          <a:xfrm>
            <a:off x="2458000" y="1760625"/>
            <a:ext cx="2000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latin typeface="Calibri"/>
                <a:ea typeface="Calibri"/>
                <a:cs typeface="Calibri"/>
                <a:sym typeface="Calibri"/>
                <a:hlinkClick r:id="rId7"/>
              </a:rPr>
              <a:t>https://docs.google.com/document/d/1zxXWrhZquiRAq2lARWC_oSfjJx4mTcNcrNoBi8vthRA/edit?usp=sharing</a:t>
            </a:r>
            <a:endParaRPr sz="1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bcdc77a829_0_102"/>
          <p:cNvSpPr txBox="1"/>
          <p:nvPr/>
        </p:nvSpPr>
        <p:spPr>
          <a:xfrm>
            <a:off x="459200" y="1631350"/>
            <a:ext cx="3056700" cy="3971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Toy vehicle</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WiFi Antennas</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Camera</a:t>
            </a:r>
            <a:endParaRPr sz="1800">
              <a:solidFill>
                <a:schemeClr val="dk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Wheels, motors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Jetson Nano GPU Card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 computer)</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JetBot</a:t>
            </a:r>
            <a:r>
              <a:rPr lang="en-US" sz="1800">
                <a:solidFill>
                  <a:schemeClr val="dk1"/>
                </a:solidFill>
                <a:latin typeface="Calibri"/>
                <a:ea typeface="Calibri"/>
                <a:cs typeface="Calibri"/>
                <a:sym typeface="Calibri"/>
              </a:rPr>
              <a:t> Expansion Board</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Batteries</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Gamepad controller / dongle (for movement and image capture)</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Separate laptop/computer – used to remotely access and control the robot</a:t>
            </a:r>
            <a:endParaRPr sz="1800">
              <a:solidFill>
                <a:schemeClr val="dk1"/>
              </a:solidFill>
              <a:latin typeface="Calibri"/>
              <a:ea typeface="Calibri"/>
              <a:cs typeface="Calibri"/>
              <a:sym typeface="Calibri"/>
            </a:endParaRPr>
          </a:p>
        </p:txBody>
      </p:sp>
      <p:pic>
        <p:nvPicPr>
          <p:cNvPr id="162" name="Google Shape;162;g1bcdc77a829_0_102"/>
          <p:cNvPicPr preferRelativeResize="0"/>
          <p:nvPr/>
        </p:nvPicPr>
        <p:blipFill rotWithShape="1">
          <a:blip r:embed="rId3">
            <a:alphaModFix/>
          </a:blip>
          <a:srcRect b="9412" l="0" r="0" t="0"/>
          <a:stretch/>
        </p:blipFill>
        <p:spPr>
          <a:xfrm>
            <a:off x="4022925" y="407586"/>
            <a:ext cx="5340649" cy="6450417"/>
          </a:xfrm>
          <a:prstGeom prst="rect">
            <a:avLst/>
          </a:prstGeom>
          <a:noFill/>
          <a:ln>
            <a:noFill/>
          </a:ln>
        </p:spPr>
      </p:pic>
      <p:sp>
        <p:nvSpPr>
          <p:cNvPr id="163" name="Google Shape;163;g1bcdc77a829_0_102"/>
          <p:cNvSpPr txBox="1"/>
          <p:nvPr/>
        </p:nvSpPr>
        <p:spPr>
          <a:xfrm>
            <a:off x="4572000" y="10481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64" name="Google Shape;164;g1bcdc77a829_0_102"/>
          <p:cNvCxnSpPr/>
          <p:nvPr/>
        </p:nvCxnSpPr>
        <p:spPr>
          <a:xfrm>
            <a:off x="3052850" y="3004800"/>
            <a:ext cx="2325900" cy="1732800"/>
          </a:xfrm>
          <a:prstGeom prst="straightConnector1">
            <a:avLst/>
          </a:prstGeom>
          <a:noFill/>
          <a:ln cap="flat" cmpd="sng" w="38100">
            <a:solidFill>
              <a:schemeClr val="accent6"/>
            </a:solidFill>
            <a:prstDash val="solid"/>
            <a:round/>
            <a:headEnd len="med" w="med" type="none"/>
            <a:tailEnd len="med" w="med" type="triangle"/>
          </a:ln>
        </p:spPr>
      </p:cxnSp>
      <p:cxnSp>
        <p:nvCxnSpPr>
          <p:cNvPr id="165" name="Google Shape;165;g1bcdc77a829_0_102"/>
          <p:cNvCxnSpPr/>
          <p:nvPr/>
        </p:nvCxnSpPr>
        <p:spPr>
          <a:xfrm>
            <a:off x="3134525" y="3574750"/>
            <a:ext cx="2120100" cy="1948800"/>
          </a:xfrm>
          <a:prstGeom prst="straightConnector1">
            <a:avLst/>
          </a:prstGeom>
          <a:noFill/>
          <a:ln cap="flat" cmpd="sng" w="38100">
            <a:solidFill>
              <a:schemeClr val="accent6"/>
            </a:solidFill>
            <a:prstDash val="solid"/>
            <a:round/>
            <a:headEnd len="med" w="med" type="none"/>
            <a:tailEnd len="med" w="med" type="triangle"/>
          </a:ln>
        </p:spPr>
      </p:cxnSp>
      <p:sp>
        <p:nvSpPr>
          <p:cNvPr id="166" name="Google Shape;166;g1bcdc77a829_0_102"/>
          <p:cNvSpPr txBox="1"/>
          <p:nvPr>
            <p:ph type="title"/>
          </p:nvPr>
        </p:nvSpPr>
        <p:spPr>
          <a:xfrm>
            <a:off x="459200" y="192825"/>
            <a:ext cx="3056700" cy="510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lang="en-US" sz="2400"/>
              <a:t>Hardware Specification of the Project</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txBox="1"/>
          <p:nvPr/>
        </p:nvSpPr>
        <p:spPr>
          <a:xfrm>
            <a:off x="4572000" y="1200550"/>
            <a:ext cx="20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 name="Google Shape;172;p3"/>
          <p:cNvSpPr txBox="1"/>
          <p:nvPr>
            <p:ph type="title"/>
          </p:nvPr>
        </p:nvSpPr>
        <p:spPr>
          <a:xfrm>
            <a:off x="744750" y="192825"/>
            <a:ext cx="7654500" cy="510600"/>
          </a:xfrm>
          <a:prstGeom prst="rect">
            <a:avLst/>
          </a:prstGeom>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lang="en-US" sz="2400"/>
              <a:t>Hardware Specification of the Project</a:t>
            </a:r>
            <a:endParaRPr sz="2400"/>
          </a:p>
        </p:txBody>
      </p:sp>
      <p:sp>
        <p:nvSpPr>
          <p:cNvPr id="173" name="Google Shape;173;p3"/>
          <p:cNvSpPr txBox="1"/>
          <p:nvPr/>
        </p:nvSpPr>
        <p:spPr>
          <a:xfrm>
            <a:off x="318675" y="908950"/>
            <a:ext cx="8536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Kit (image on next slide):</a:t>
            </a:r>
            <a:r>
              <a:rPr lang="en-US" sz="1800">
                <a:latin typeface="Calibri"/>
                <a:ea typeface="Calibri"/>
                <a:cs typeface="Calibri"/>
                <a:sym typeface="Calibri"/>
              </a:rPr>
              <a:t> </a:t>
            </a:r>
            <a:r>
              <a:rPr lang="en-US" sz="1800" u="sng">
                <a:solidFill>
                  <a:schemeClr val="hlink"/>
                </a:solidFill>
                <a:latin typeface="Calibri"/>
                <a:ea typeface="Calibri"/>
                <a:cs typeface="Calibri"/>
                <a:sym typeface="Calibri"/>
                <a:hlinkClick r:id="rId3"/>
              </a:rPr>
              <a:t>https://www.waveshare.com/catalog/product/view/id/3755</a:t>
            </a:r>
            <a:r>
              <a:rPr lang="en-US" sz="1800">
                <a:latin typeface="Calibri"/>
                <a:ea typeface="Calibri"/>
                <a:cs typeface="Calibri"/>
                <a:sym typeface="Calibri"/>
              </a:rPr>
              <a:t> or </a:t>
            </a:r>
            <a:r>
              <a:rPr lang="en-US" sz="1800" u="sng">
                <a:solidFill>
                  <a:schemeClr val="hlink"/>
                </a:solidFill>
                <a:latin typeface="Calibri"/>
                <a:ea typeface="Calibri"/>
                <a:cs typeface="Calibri"/>
                <a:sym typeface="Calibri"/>
                <a:hlinkClick r:id="rId4"/>
              </a:rPr>
              <a:t>https://www.amazon.com/Waveshare-JetBot-AI-Kit-Accessories/dp/B07V8JL4TF/?th=1</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Info: </a:t>
            </a:r>
            <a:r>
              <a:rPr lang="en-US" sz="1800" u="sng">
                <a:solidFill>
                  <a:schemeClr val="hlink"/>
                </a:solidFill>
                <a:latin typeface="Calibri"/>
                <a:ea typeface="Calibri"/>
                <a:cs typeface="Calibri"/>
                <a:sym typeface="Calibri"/>
                <a:hlinkClick r:id="rId5"/>
              </a:rPr>
              <a:t>https://www.waveshare.com/wiki/JetBot_AI_Kit</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Batteries must be purchased separately. See the batteries slide (a few slides later) for more info. A laptop or other computer is also needed.</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Ignoring the laptop, estimated total cost is around $400.</a:t>
            </a:r>
            <a:endParaRPr sz="1800">
              <a:latin typeface="Calibri"/>
              <a:ea typeface="Calibri"/>
              <a:cs typeface="Calibri"/>
              <a:sym typeface="Calibri"/>
            </a:endParaRPr>
          </a:p>
        </p:txBody>
      </p:sp>
      <p:sp>
        <p:nvSpPr>
          <p:cNvPr id="174" name="Google Shape;174;p3"/>
          <p:cNvSpPr txBox="1"/>
          <p:nvPr/>
        </p:nvSpPr>
        <p:spPr>
          <a:xfrm>
            <a:off x="1241850" y="3935750"/>
            <a:ext cx="6660300" cy="22779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latin typeface="Calibri"/>
                <a:ea typeface="Calibri"/>
                <a:cs typeface="Calibri"/>
                <a:sym typeface="Calibri"/>
              </a:rPr>
              <a:t>Useful Links</a:t>
            </a:r>
            <a:endParaRPr sz="1700" u="sng">
              <a:latin typeface="Calibri"/>
              <a:ea typeface="Calibri"/>
              <a:cs typeface="Calibri"/>
              <a:sym typeface="Calibri"/>
            </a:endParaRPr>
          </a:p>
          <a:p>
            <a:pPr indent="0" lvl="0" marL="0" rtl="0" algn="l">
              <a:spcBef>
                <a:spcPts val="0"/>
              </a:spcBef>
              <a:spcAft>
                <a:spcPts val="0"/>
              </a:spcAft>
              <a:buNone/>
            </a:pPr>
            <a:r>
              <a:t/>
            </a:r>
            <a:endParaRPr sz="1700" u="sng">
              <a:latin typeface="Calibri"/>
              <a:ea typeface="Calibri"/>
              <a:cs typeface="Calibri"/>
              <a:sym typeface="Calibri"/>
            </a:endParaRPr>
          </a:p>
          <a:p>
            <a:pPr indent="0" lvl="0" marL="0" rtl="0" algn="l">
              <a:spcBef>
                <a:spcPts val="0"/>
              </a:spcBef>
              <a:spcAft>
                <a:spcPts val="0"/>
              </a:spcAft>
              <a:buNone/>
            </a:pPr>
            <a:r>
              <a:rPr lang="en-US" sz="1700" u="sng">
                <a:solidFill>
                  <a:schemeClr val="hlink"/>
                </a:solidFill>
                <a:latin typeface="Calibri"/>
                <a:ea typeface="Calibri"/>
                <a:cs typeface="Calibri"/>
                <a:sym typeface="Calibri"/>
                <a:hlinkClick r:id="rId6"/>
              </a:rPr>
              <a:t>https://www.waveshare.com/wiki/JetBot_AI_Kit_Assemble_Manual</a:t>
            </a:r>
            <a:endParaRPr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 Hardware assembly guide (not needed if robot already set up)</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US" sz="1700">
                <a:latin typeface="Calibri"/>
                <a:ea typeface="Calibri"/>
                <a:cs typeface="Calibri"/>
                <a:sym typeface="Calibri"/>
              </a:rPr>
              <a:t>Note: images of assembly of a slightly different </a:t>
            </a:r>
            <a:r>
              <a:rPr lang="en-US" sz="1700">
                <a:latin typeface="Calibri"/>
                <a:ea typeface="Calibri"/>
                <a:cs typeface="Calibri"/>
                <a:sym typeface="Calibri"/>
              </a:rPr>
              <a:t>JetBot</a:t>
            </a:r>
            <a:r>
              <a:rPr lang="en-US" sz="1700">
                <a:latin typeface="Calibri"/>
                <a:ea typeface="Calibri"/>
                <a:cs typeface="Calibri"/>
                <a:sym typeface="Calibri"/>
              </a:rPr>
              <a:t> can be found in the jetbot/docs/images directory that is located on all </a:t>
            </a:r>
            <a:r>
              <a:rPr lang="en-US" sz="1700">
                <a:latin typeface="Calibri"/>
                <a:ea typeface="Calibri"/>
                <a:cs typeface="Calibri"/>
                <a:sym typeface="Calibri"/>
              </a:rPr>
              <a:t>JetBot</a:t>
            </a:r>
            <a:r>
              <a:rPr lang="en-US" sz="1700">
                <a:latin typeface="Calibri"/>
                <a:ea typeface="Calibri"/>
                <a:cs typeface="Calibri"/>
                <a:sym typeface="Calibri"/>
              </a:rPr>
              <a:t>s or linked here: </a:t>
            </a:r>
            <a:r>
              <a:rPr lang="en-US" sz="1700" u="sng">
                <a:solidFill>
                  <a:schemeClr val="hlink"/>
                </a:solidFill>
                <a:latin typeface="Calibri"/>
                <a:ea typeface="Calibri"/>
                <a:cs typeface="Calibri"/>
                <a:sym typeface="Calibri"/>
                <a:hlinkClick r:id="rId7"/>
              </a:rPr>
              <a:t>https://github.com/NVIDIA-AI-IOT/jetbot/tree/master/docs/images</a:t>
            </a:r>
            <a:endParaRPr sz="1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2015-08-13T03:18:07Z</dcterms:created>
  <dc:creator>KLW</dc:creator>
</cp:coreProperties>
</file>